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4.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handoutMasterIdLst>
    <p:handoutMasterId r:id="rId17"/>
  </p:handoutMasterIdLst>
  <p:sldIdLst>
    <p:sldId id="292" r:id="rId2"/>
    <p:sldId id="468" r:id="rId3"/>
    <p:sldId id="423" r:id="rId4"/>
    <p:sldId id="432" r:id="rId5"/>
    <p:sldId id="433" r:id="rId6"/>
    <p:sldId id="441" r:id="rId7"/>
    <p:sldId id="458" r:id="rId8"/>
    <p:sldId id="456" r:id="rId9"/>
    <p:sldId id="449" r:id="rId10"/>
    <p:sldId id="281" r:id="rId11"/>
    <p:sldId id="356" r:id="rId12"/>
    <p:sldId id="410" r:id="rId13"/>
    <p:sldId id="333" r:id="rId14"/>
    <p:sldId id="332" r:id="rId15"/>
  </p:sldIdLst>
  <p:sldSz cx="12192000" cy="6858000"/>
  <p:notesSz cx="6858000" cy="9144000"/>
  <p:embeddedFontLst>
    <p:embeddedFont>
      <p:font typeface="等线" panose="02010600030101010101" pitchFamily="2" charset="-122"/>
      <p:regular r:id="rId18"/>
      <p:bold r:id="rId19"/>
    </p:embeddedFont>
    <p:embeddedFont>
      <p:font typeface="等线 Light" panose="02010600030101010101" pitchFamily="2" charset="-122"/>
      <p:regular r:id="rId20"/>
    </p:embeddedFont>
  </p:embeddedFontLst>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16" userDrawn="1">
          <p15:clr>
            <a:srgbClr val="A4A3A4"/>
          </p15:clr>
        </p15:guide>
        <p15:guide id="2" pos="392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哒哒 熊猫" initials="哒哒"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20010"/>
    <a:srgbClr val="F3E7D8"/>
    <a:srgbClr val="C40010"/>
    <a:srgbClr val="C30010"/>
    <a:srgbClr val="E7BB93"/>
    <a:srgbClr val="CC0011"/>
    <a:srgbClr val="DCAB83"/>
    <a:srgbClr val="BA000F"/>
    <a:srgbClr val="F4CE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88407EB-D14C-46B0-B371-A47AE0BFABC1}" styleName="表样式 1 25">
    <a:wholeTbl>
      <a:tcTxStyle>
        <a:fontRef idx="none">
          <a:srgbClr val="000000"/>
        </a:fontRef>
      </a:tcTxStyle>
      <a:tcStyle>
        <a:tcBdr>
          <a:left>
            <a:ln w="9525" cmpd="sng">
              <a:solidFill>
                <a:schemeClr val="accent2"/>
              </a:solidFill>
            </a:ln>
          </a:left>
          <a:right>
            <a:ln w="9525" cmpd="sng">
              <a:solidFill>
                <a:schemeClr val="accent2"/>
              </a:solidFill>
            </a:ln>
          </a:right>
          <a:top>
            <a:ln w="9525" cmpd="sng">
              <a:solidFill>
                <a:schemeClr val="accent2"/>
              </a:solidFill>
            </a:ln>
          </a:top>
          <a:bottom>
            <a:ln w="9525" cmpd="sng">
              <a:solidFill>
                <a:schemeClr val="accent2"/>
              </a:solidFill>
            </a:ln>
          </a:bottom>
          <a:insideH>
            <a:ln w="9525" cmpd="sng">
              <a:solidFill>
                <a:schemeClr val="accent2">
                  <a:lumMod val="40000"/>
                  <a:lumOff val="60000"/>
                </a:schemeClr>
              </a:solidFill>
            </a:ln>
          </a:insideH>
          <a:insideV>
            <a:ln w="9525" cmpd="sng">
              <a:solidFill>
                <a:schemeClr val="accent2">
                  <a:lumMod val="40000"/>
                  <a:lumOff val="60000"/>
                </a:schemeClr>
              </a:solidFill>
            </a:ln>
          </a:insideV>
        </a:tcBdr>
        <a:fill>
          <a:solidFill>
            <a:srgbClr val="FFFFFF"/>
          </a:solidFill>
        </a:fill>
      </a:tcStyle>
    </a:wholeTbl>
    <a:band2H>
      <a:tcTxStyle/>
      <a:tcStyle>
        <a:tcBdr/>
        <a:fill>
          <a:solidFill>
            <a:schemeClr val="accent2">
              <a:lumMod val="10000"/>
              <a:lumOff val="90000"/>
            </a:schemeClr>
          </a:solidFill>
        </a:fill>
      </a:tcStyle>
    </a:band2H>
    <a:band1V>
      <a:tcTxStyle/>
      <a:tcStyle>
        <a:tcBdr/>
        <a:fill>
          <a:solidFill>
            <a:schemeClr val="accent2">
              <a:lumMod val="10000"/>
              <a:lumOff val="90000"/>
            </a:schemeClr>
          </a:solidFill>
        </a:fill>
      </a:tcStyle>
    </a:band1V>
    <a:band2V>
      <a:tcTxStyle/>
      <a:tcStyle>
        <a:tcBdr>
          <a:left>
            <a:ln w="9525" cmpd="sng">
              <a:solidFill>
                <a:schemeClr val="accent2">
                  <a:lumMod val="40000"/>
                  <a:lumOff val="60000"/>
                </a:schemeClr>
              </a:solidFill>
            </a:ln>
          </a:left>
          <a:right>
            <a:ln w="9525" cmpd="sng">
              <a:solidFill>
                <a:schemeClr val="accent2">
                  <a:lumMod val="40000"/>
                  <a:lumOff val="60000"/>
                </a:schemeClr>
              </a:solidFill>
            </a:ln>
          </a:right>
          <a:top>
            <a:ln w="9525" cmpd="sng">
              <a:solidFill>
                <a:schemeClr val="accent2"/>
              </a:solidFill>
            </a:ln>
          </a:top>
          <a:bottom>
            <a:ln w="9525" cmpd="sng">
              <a:solidFill>
                <a:schemeClr val="accent2"/>
              </a:solidFill>
            </a:ln>
          </a:bottom>
          <a:insideH>
            <a:ln w="9525" cmpd="sng">
              <a:solidFill>
                <a:schemeClr val="accent2">
                  <a:lumMod val="40000"/>
                  <a:lumOff val="60000"/>
                </a:schemeClr>
              </a:solidFill>
            </a:ln>
          </a:insideH>
          <a:insideV>
            <a:ln>
              <a:noFill/>
            </a:ln>
          </a:insideV>
        </a:tcBdr>
      </a:tcStyle>
    </a:band2V>
    <a:lastCol>
      <a:tcTxStyle b="on">
        <a:fontRef idx="none">
          <a:srgbClr val="08090C"/>
        </a:fontRef>
      </a:tcTxStyle>
      <a:tcStyle>
        <a:tcBdr>
          <a:left>
            <a:ln w="9525" cmpd="sng">
              <a:solidFill>
                <a:schemeClr val="accent2">
                  <a:lumMod val="40000"/>
                  <a:lumOff val="60000"/>
                </a:schemeClr>
              </a:solidFill>
            </a:ln>
          </a:left>
          <a:right>
            <a:ln w="9525" cmpd="sng">
              <a:solidFill>
                <a:schemeClr val="accent2"/>
              </a:solidFill>
            </a:ln>
          </a:right>
          <a:top>
            <a:ln w="9525" cmpd="sng">
              <a:solidFill>
                <a:schemeClr val="accent2"/>
              </a:solidFill>
            </a:ln>
          </a:top>
          <a:bottom>
            <a:ln w="9525" cmpd="sng">
              <a:solidFill>
                <a:schemeClr val="accent2"/>
              </a:solidFill>
            </a:ln>
          </a:bottom>
          <a:insideH>
            <a:ln w="9525" cmpd="sng">
              <a:solidFill>
                <a:schemeClr val="accent2">
                  <a:lumMod val="40000"/>
                  <a:lumOff val="60000"/>
                </a:schemeClr>
              </a:solidFill>
            </a:ln>
          </a:insideH>
          <a:insideV>
            <a:ln>
              <a:noFill/>
            </a:ln>
          </a:insideV>
        </a:tcBdr>
        <a:fill>
          <a:solidFill>
            <a:schemeClr val="accent2">
              <a:lumMod val="20000"/>
              <a:lumOff val="80000"/>
            </a:schemeClr>
          </a:solidFill>
        </a:fill>
      </a:tcStyle>
    </a:lastCol>
    <a:firstCol>
      <a:tcTxStyle b="on">
        <a:fontRef idx="none">
          <a:srgbClr val="08090C"/>
        </a:fontRef>
      </a:tcTxStyle>
      <a:tcStyle>
        <a:tcBdr>
          <a:left>
            <a:ln w="9525" cmpd="sng">
              <a:solidFill>
                <a:schemeClr val="accent2"/>
              </a:solidFill>
            </a:ln>
          </a:left>
          <a:right>
            <a:ln w="9525" cmpd="sng">
              <a:solidFill>
                <a:schemeClr val="accent2">
                  <a:lumMod val="40000"/>
                  <a:lumOff val="60000"/>
                </a:schemeClr>
              </a:solidFill>
            </a:ln>
          </a:right>
          <a:top>
            <a:ln w="9525" cmpd="sng">
              <a:solidFill>
                <a:schemeClr val="accent2"/>
              </a:solidFill>
            </a:ln>
          </a:top>
          <a:bottom>
            <a:ln w="9525" cmpd="sng">
              <a:solidFill>
                <a:schemeClr val="accent2"/>
              </a:solidFill>
            </a:ln>
          </a:bottom>
          <a:insideH>
            <a:ln w="9525" cmpd="sng">
              <a:solidFill>
                <a:schemeClr val="accent2">
                  <a:lumMod val="40000"/>
                  <a:lumOff val="60000"/>
                </a:schemeClr>
              </a:solidFill>
            </a:ln>
          </a:insideH>
          <a:insideV>
            <a:ln>
              <a:noFill/>
            </a:ln>
          </a:insideV>
        </a:tcBdr>
        <a:fill>
          <a:solidFill>
            <a:schemeClr val="accent2">
              <a:lumMod val="20000"/>
              <a:lumOff val="80000"/>
            </a:schemeClr>
          </a:solidFill>
        </a:fill>
      </a:tcStyle>
    </a:firstCol>
    <a:lastRow>
      <a:tcTxStyle b="on">
        <a:fontRef idx="none">
          <a:schemeClr val="accent2"/>
        </a:fontRef>
      </a:tcTxStyle>
      <a:tcStyle>
        <a:tcBdr>
          <a:left>
            <a:ln w="9525" cmpd="sng">
              <a:solidFill>
                <a:schemeClr val="accent2"/>
              </a:solidFill>
            </a:ln>
          </a:left>
          <a:right>
            <a:ln w="9525" cmpd="sng">
              <a:solidFill>
                <a:schemeClr val="accent2"/>
              </a:solidFill>
            </a:ln>
          </a:right>
          <a:top>
            <a:ln w="9525" cmpd="sng">
              <a:solidFill>
                <a:schemeClr val="accent2"/>
              </a:solidFill>
            </a:ln>
          </a:top>
          <a:bottom>
            <a:ln w="9525" cmpd="sng">
              <a:solidFill>
                <a:schemeClr val="accent2"/>
              </a:solidFill>
            </a:ln>
          </a:bottom>
          <a:insideH>
            <a:ln>
              <a:noFill/>
            </a:ln>
          </a:insideH>
          <a:insideV>
            <a:ln>
              <a:noFill/>
            </a:ln>
          </a:insideV>
        </a:tcBdr>
        <a:fill>
          <a:solidFill>
            <a:srgbClr val="FFFFFF"/>
          </a:solidFill>
        </a:fill>
      </a:tcStyle>
    </a:lastRow>
    <a:firstRow>
      <a:tcTxStyle b="on">
        <a:fontRef idx="none">
          <a:srgbClr val="FFFFFF"/>
        </a:fontRef>
      </a:tcTxStyle>
      <a:tcStyle>
        <a:tcBdr>
          <a:left>
            <a:ln w="9525" cmpd="sng">
              <a:solidFill>
                <a:schemeClr val="accent2"/>
              </a:solidFill>
            </a:ln>
          </a:left>
          <a:right>
            <a:ln w="9525" cmpd="sng">
              <a:solidFill>
                <a:schemeClr val="accent2"/>
              </a:solidFill>
            </a:ln>
          </a:right>
          <a:top>
            <a:ln w="9525" cmpd="sng">
              <a:solidFill>
                <a:schemeClr val="accent2"/>
              </a:solidFill>
            </a:ln>
          </a:top>
          <a:bottom>
            <a:ln w="9525" cmpd="sng">
              <a:solidFill>
                <a:schemeClr val="accent2"/>
              </a:solidFill>
            </a:ln>
          </a:bottom>
          <a:insideH>
            <a:ln>
              <a:noFill/>
            </a:ln>
          </a:insideH>
          <a:insideV>
            <a:ln w="9525" cmpd="sng">
              <a:solidFill>
                <a:schemeClr val="accent2">
                  <a:lumMod val="40000"/>
                  <a:lumOff val="60000"/>
                </a:schemeClr>
              </a:solid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4" autoAdjust="0"/>
    <p:restoredTop sz="94708"/>
  </p:normalViewPr>
  <p:slideViewPr>
    <p:cSldViewPr snapToGrid="0" showGuides="1">
      <p:cViewPr varScale="1">
        <p:scale>
          <a:sx n="84" d="100"/>
          <a:sy n="84" d="100"/>
        </p:scale>
        <p:origin x="1048" y="176"/>
      </p:cViewPr>
      <p:guideLst>
        <p:guide orient="horz" pos="2416"/>
        <p:guide pos="392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0" i="0" u="none" strike="noStrike" kern="1200" spc="0" baseline="0">
                <a:solidFill>
                  <a:schemeClr val="tx1">
                    <a:lumMod val="65000"/>
                    <a:lumOff val="35000"/>
                  </a:schemeClr>
                </a:solidFill>
                <a:latin typeface="+mn-lt"/>
                <a:ea typeface="+mn-ea"/>
                <a:cs typeface="+mn-cs"/>
              </a:defRPr>
            </a:pPr>
            <a:r>
              <a:rPr lang="zh-CN" altLang="en-US" sz="1600" dirty="0">
                <a:latin typeface="思源黑体 CN Regular" panose="020B0500000000000000" charset="-122"/>
                <a:ea typeface="思源黑体 CN Regular" panose="020B0500000000000000" charset="-122"/>
                <a:cs typeface="思源黑体 CN Regular" panose="020B0500000000000000" charset="-122"/>
              </a:rPr>
              <a:t>截止</a:t>
            </a:r>
            <a:r>
              <a:rPr lang="en-US" altLang="zh-CN" sz="1600" dirty="0">
                <a:latin typeface="思源黑体 CN Regular" panose="020B0500000000000000" charset="-122"/>
                <a:ea typeface="思源黑体 CN Regular" panose="020B0500000000000000" charset="-122"/>
                <a:cs typeface="思源黑体 CN Regular" panose="020B0500000000000000" charset="-122"/>
              </a:rPr>
              <a:t>2025</a:t>
            </a:r>
            <a:r>
              <a:rPr lang="zh-CN" altLang="en-US" sz="1600" dirty="0">
                <a:latin typeface="思源黑体 CN Regular" panose="020B0500000000000000" charset="-122"/>
                <a:ea typeface="思源黑体 CN Regular" panose="020B0500000000000000" charset="-122"/>
                <a:cs typeface="思源黑体 CN Regular" panose="020B0500000000000000" charset="-122"/>
              </a:rPr>
              <a:t>年</a:t>
            </a:r>
            <a:r>
              <a:rPr lang="en-US" altLang="zh-CN" sz="1600" dirty="0">
                <a:latin typeface="思源黑体 CN Regular" panose="020B0500000000000000" charset="-122"/>
                <a:ea typeface="思源黑体 CN Regular" panose="020B0500000000000000" charset="-122"/>
                <a:cs typeface="思源黑体 CN Regular" panose="020B0500000000000000" charset="-122"/>
              </a:rPr>
              <a:t>1</a:t>
            </a:r>
            <a:r>
              <a:rPr lang="zh-CN" altLang="en-US" sz="1600" dirty="0">
                <a:latin typeface="思源黑体 CN Regular" panose="020B0500000000000000" charset="-122"/>
                <a:ea typeface="思源黑体 CN Regular" panose="020B0500000000000000" charset="-122"/>
                <a:cs typeface="思源黑体 CN Regular" panose="020B0500000000000000" charset="-122"/>
              </a:rPr>
              <a:t>月</a:t>
            </a:r>
            <a:r>
              <a:rPr lang="en-US" altLang="zh-CN" sz="1600" dirty="0">
                <a:latin typeface="思源黑体 CN Regular" panose="020B0500000000000000" charset="-122"/>
                <a:ea typeface="思源黑体 CN Regular" panose="020B0500000000000000" charset="-122"/>
                <a:cs typeface="思源黑体 CN Regular" panose="020B0500000000000000" charset="-122"/>
              </a:rPr>
              <a:t>2</a:t>
            </a:r>
            <a:r>
              <a:rPr lang="zh-CN" altLang="en-US" sz="1600" dirty="0">
                <a:latin typeface="思源黑体 CN Regular" panose="020B0500000000000000" charset="-122"/>
                <a:ea typeface="思源黑体 CN Regular" panose="020B0500000000000000" charset="-122"/>
                <a:cs typeface="思源黑体 CN Regular" panose="020B0500000000000000" charset="-122"/>
              </a:rPr>
              <a:t>日各区域开排课数据</a:t>
            </a:r>
          </a:p>
        </c:rich>
      </c:tx>
      <c:overlay val="0"/>
      <c:spPr>
        <a:noFill/>
        <a:ln>
          <a:noFill/>
        </a:ln>
        <a:effectLst/>
      </c:spPr>
      <c:txPr>
        <a:bodyPr rot="0" spcFirstLastPara="0" vertOverflow="ellipsis" vert="horz" wrap="square" anchor="ctr" anchorCtr="1"/>
        <a:lstStyle/>
        <a:p>
          <a:pPr defTabSz="914400">
            <a:defRPr lang="zh-CN" sz="1400" b="0" i="0" u="none" strike="noStrike" kern="1200" spc="0" baseline="0">
              <a:solidFill>
                <a:schemeClr val="tx1">
                  <a:lumMod val="65000"/>
                  <a:lumOff val="35000"/>
                </a:schemeClr>
              </a:solidFill>
              <a:latin typeface="+mn-lt"/>
              <a:ea typeface="+mn-ea"/>
              <a:cs typeface="+mn-cs"/>
            </a:defRPr>
          </a:pPr>
          <a:endParaRPr lang="zh-CN" altLang="en-US"/>
        </a:p>
      </c:txPr>
    </c:title>
    <c:autoTitleDeleted val="0"/>
    <c:plotArea>
      <c:layout/>
      <c:barChart>
        <c:barDir val="col"/>
        <c:grouping val="clustered"/>
        <c:varyColors val="0"/>
        <c:ser>
          <c:idx val="0"/>
          <c:order val="0"/>
          <c:tx>
            <c:strRef>
              <c:f>Sheet1!$B$1</c:f>
              <c:strCache>
                <c:ptCount val="1"/>
                <c:pt idx="0">
                  <c:v>运营期排课学校数量</c:v>
                </c:pt>
              </c:strCache>
            </c:strRef>
          </c:tx>
          <c:spPr>
            <a:solidFill>
              <a:schemeClr val="accent1"/>
            </a:solidFill>
            <a:ln>
              <a:noFill/>
            </a:ln>
            <a:effectLst/>
          </c:spPr>
          <c:invertIfNegative val="0"/>
          <c:cat>
            <c:strRef>
              <c:f>Sheet1!$A$2:$A$9</c:f>
              <c:strCache>
                <c:ptCount val="8"/>
                <c:pt idx="0">
                  <c:v>华北大区</c:v>
                </c:pt>
                <c:pt idx="1">
                  <c:v>华南大区</c:v>
                </c:pt>
                <c:pt idx="2">
                  <c:v>华中大区</c:v>
                </c:pt>
                <c:pt idx="3">
                  <c:v>东北大区</c:v>
                </c:pt>
                <c:pt idx="4">
                  <c:v>西北大区</c:v>
                </c:pt>
                <c:pt idx="5">
                  <c:v>西南大区</c:v>
                </c:pt>
                <c:pt idx="6">
                  <c:v>上海</c:v>
                </c:pt>
                <c:pt idx="7">
                  <c:v>江浙大区</c:v>
                </c:pt>
              </c:strCache>
            </c:strRef>
          </c:cat>
          <c:val>
            <c:numRef>
              <c:f>Sheet1!$B$2:$B$9</c:f>
              <c:numCache>
                <c:formatCode>General</c:formatCode>
                <c:ptCount val="8"/>
                <c:pt idx="0">
                  <c:v>61</c:v>
                </c:pt>
                <c:pt idx="1">
                  <c:v>61</c:v>
                </c:pt>
                <c:pt idx="2">
                  <c:v>37</c:v>
                </c:pt>
                <c:pt idx="3">
                  <c:v>39</c:v>
                </c:pt>
                <c:pt idx="4">
                  <c:v>37</c:v>
                </c:pt>
                <c:pt idx="5">
                  <c:v>15</c:v>
                </c:pt>
                <c:pt idx="6">
                  <c:v>0</c:v>
                </c:pt>
                <c:pt idx="7">
                  <c:v>0</c:v>
                </c:pt>
              </c:numCache>
            </c:numRef>
          </c:val>
          <c:extLst>
            <c:ext xmlns:c16="http://schemas.microsoft.com/office/drawing/2014/chart" uri="{C3380CC4-5D6E-409C-BE32-E72D297353CC}">
              <c16:uniqueId val="{00000000-1902-D74D-AD17-80635696C633}"/>
            </c:ext>
          </c:extLst>
        </c:ser>
        <c:ser>
          <c:idx val="1"/>
          <c:order val="1"/>
          <c:tx>
            <c:strRef>
              <c:f>Sheet1!$C$1</c:f>
              <c:strCache>
                <c:ptCount val="1"/>
                <c:pt idx="0">
                  <c:v>运营期开课学校数量</c:v>
                </c:pt>
              </c:strCache>
            </c:strRef>
          </c:tx>
          <c:spPr>
            <a:solidFill>
              <a:schemeClr val="accent2"/>
            </a:solidFill>
            <a:ln>
              <a:noFill/>
            </a:ln>
            <a:effectLst/>
          </c:spPr>
          <c:invertIfNegative val="0"/>
          <c:cat>
            <c:strRef>
              <c:f>Sheet1!$A$2:$A$9</c:f>
              <c:strCache>
                <c:ptCount val="8"/>
                <c:pt idx="0">
                  <c:v>华北大区</c:v>
                </c:pt>
                <c:pt idx="1">
                  <c:v>华南大区</c:v>
                </c:pt>
                <c:pt idx="2">
                  <c:v>华中大区</c:v>
                </c:pt>
                <c:pt idx="3">
                  <c:v>东北大区</c:v>
                </c:pt>
                <c:pt idx="4">
                  <c:v>西北大区</c:v>
                </c:pt>
                <c:pt idx="5">
                  <c:v>西南大区</c:v>
                </c:pt>
                <c:pt idx="6">
                  <c:v>上海</c:v>
                </c:pt>
                <c:pt idx="7">
                  <c:v>江浙大区</c:v>
                </c:pt>
              </c:strCache>
            </c:strRef>
          </c:cat>
          <c:val>
            <c:numRef>
              <c:f>Sheet1!$C$2:$C$9</c:f>
              <c:numCache>
                <c:formatCode>General</c:formatCode>
                <c:ptCount val="8"/>
                <c:pt idx="0">
                  <c:v>46</c:v>
                </c:pt>
                <c:pt idx="1">
                  <c:v>37</c:v>
                </c:pt>
                <c:pt idx="2">
                  <c:v>33</c:v>
                </c:pt>
                <c:pt idx="3">
                  <c:v>27</c:v>
                </c:pt>
                <c:pt idx="4">
                  <c:v>25</c:v>
                </c:pt>
                <c:pt idx="5">
                  <c:v>8</c:v>
                </c:pt>
                <c:pt idx="6">
                  <c:v>0</c:v>
                </c:pt>
                <c:pt idx="7">
                  <c:v>0</c:v>
                </c:pt>
              </c:numCache>
            </c:numRef>
          </c:val>
          <c:extLst>
            <c:ext xmlns:c16="http://schemas.microsoft.com/office/drawing/2014/chart" uri="{C3380CC4-5D6E-409C-BE32-E72D297353CC}">
              <c16:uniqueId val="{00000001-1902-D74D-AD17-80635696C633}"/>
            </c:ext>
          </c:extLst>
        </c:ser>
        <c:ser>
          <c:idx val="2"/>
          <c:order val="2"/>
          <c:tx>
            <c:strRef>
              <c:f>Sheet1!$D$1</c:f>
              <c:strCache>
                <c:ptCount val="1"/>
                <c:pt idx="0">
                  <c:v>运营期排课老师数量</c:v>
                </c:pt>
              </c:strCache>
            </c:strRef>
          </c:tx>
          <c:spPr>
            <a:solidFill>
              <a:schemeClr val="accent3"/>
            </a:solidFill>
            <a:ln>
              <a:noFill/>
            </a:ln>
            <a:effectLst/>
          </c:spPr>
          <c:invertIfNegative val="0"/>
          <c:cat>
            <c:strRef>
              <c:f>Sheet1!$A$2:$A$9</c:f>
              <c:strCache>
                <c:ptCount val="8"/>
                <c:pt idx="0">
                  <c:v>华北大区</c:v>
                </c:pt>
                <c:pt idx="1">
                  <c:v>华南大区</c:v>
                </c:pt>
                <c:pt idx="2">
                  <c:v>华中大区</c:v>
                </c:pt>
                <c:pt idx="3">
                  <c:v>东北大区</c:v>
                </c:pt>
                <c:pt idx="4">
                  <c:v>西北大区</c:v>
                </c:pt>
                <c:pt idx="5">
                  <c:v>西南大区</c:v>
                </c:pt>
                <c:pt idx="6">
                  <c:v>上海</c:v>
                </c:pt>
                <c:pt idx="7">
                  <c:v>江浙大区</c:v>
                </c:pt>
              </c:strCache>
            </c:strRef>
          </c:cat>
          <c:val>
            <c:numRef>
              <c:f>Sheet1!$D$2:$D$9</c:f>
              <c:numCache>
                <c:formatCode>General</c:formatCode>
                <c:ptCount val="8"/>
                <c:pt idx="0">
                  <c:v>97</c:v>
                </c:pt>
                <c:pt idx="1">
                  <c:v>97</c:v>
                </c:pt>
                <c:pt idx="2">
                  <c:v>69</c:v>
                </c:pt>
                <c:pt idx="3">
                  <c:v>68</c:v>
                </c:pt>
                <c:pt idx="4">
                  <c:v>52</c:v>
                </c:pt>
                <c:pt idx="5">
                  <c:v>22</c:v>
                </c:pt>
                <c:pt idx="6">
                  <c:v>0</c:v>
                </c:pt>
                <c:pt idx="7">
                  <c:v>0</c:v>
                </c:pt>
              </c:numCache>
            </c:numRef>
          </c:val>
          <c:extLst>
            <c:ext xmlns:c16="http://schemas.microsoft.com/office/drawing/2014/chart" uri="{C3380CC4-5D6E-409C-BE32-E72D297353CC}">
              <c16:uniqueId val="{00000002-1902-D74D-AD17-80635696C633}"/>
            </c:ext>
          </c:extLst>
        </c:ser>
        <c:ser>
          <c:idx val="3"/>
          <c:order val="3"/>
          <c:tx>
            <c:strRef>
              <c:f>Sheet1!$E$1</c:f>
              <c:strCache>
                <c:ptCount val="1"/>
                <c:pt idx="0">
                  <c:v>运营期开课老师数量</c:v>
                </c:pt>
              </c:strCache>
            </c:strRef>
          </c:tx>
          <c:spPr>
            <a:solidFill>
              <a:schemeClr val="accent4"/>
            </a:solidFill>
            <a:ln>
              <a:noFill/>
            </a:ln>
            <a:effectLst/>
          </c:spPr>
          <c:invertIfNegative val="0"/>
          <c:cat>
            <c:strRef>
              <c:f>Sheet1!$A$2:$A$9</c:f>
              <c:strCache>
                <c:ptCount val="8"/>
                <c:pt idx="0">
                  <c:v>华北大区</c:v>
                </c:pt>
                <c:pt idx="1">
                  <c:v>华南大区</c:v>
                </c:pt>
                <c:pt idx="2">
                  <c:v>华中大区</c:v>
                </c:pt>
                <c:pt idx="3">
                  <c:v>东北大区</c:v>
                </c:pt>
                <c:pt idx="4">
                  <c:v>西北大区</c:v>
                </c:pt>
                <c:pt idx="5">
                  <c:v>西南大区</c:v>
                </c:pt>
                <c:pt idx="6">
                  <c:v>上海</c:v>
                </c:pt>
                <c:pt idx="7">
                  <c:v>江浙大区</c:v>
                </c:pt>
              </c:strCache>
            </c:strRef>
          </c:cat>
          <c:val>
            <c:numRef>
              <c:f>Sheet1!$E$2:$E$9</c:f>
              <c:numCache>
                <c:formatCode>General</c:formatCode>
                <c:ptCount val="8"/>
                <c:pt idx="0">
                  <c:v>73</c:v>
                </c:pt>
                <c:pt idx="1">
                  <c:v>57</c:v>
                </c:pt>
                <c:pt idx="2">
                  <c:v>57</c:v>
                </c:pt>
                <c:pt idx="3">
                  <c:v>41</c:v>
                </c:pt>
                <c:pt idx="4">
                  <c:v>34</c:v>
                </c:pt>
                <c:pt idx="5">
                  <c:v>13</c:v>
                </c:pt>
                <c:pt idx="6">
                  <c:v>0</c:v>
                </c:pt>
                <c:pt idx="7">
                  <c:v>0</c:v>
                </c:pt>
              </c:numCache>
            </c:numRef>
          </c:val>
          <c:extLst>
            <c:ext xmlns:c16="http://schemas.microsoft.com/office/drawing/2014/chart" uri="{C3380CC4-5D6E-409C-BE32-E72D297353CC}">
              <c16:uniqueId val="{00000003-1902-D74D-AD17-80635696C633}"/>
            </c:ext>
          </c:extLst>
        </c:ser>
        <c:ser>
          <c:idx val="4"/>
          <c:order val="4"/>
          <c:tx>
            <c:strRef>
              <c:f>Sheet1!$F$1</c:f>
              <c:strCache>
                <c:ptCount val="1"/>
                <c:pt idx="0">
                  <c:v>运营期排课课时量（百节）</c:v>
                </c:pt>
              </c:strCache>
            </c:strRef>
          </c:tx>
          <c:spPr>
            <a:solidFill>
              <a:schemeClr val="accent5"/>
            </a:solidFill>
            <a:ln>
              <a:noFill/>
            </a:ln>
            <a:effectLst/>
          </c:spPr>
          <c:invertIfNegative val="0"/>
          <c:cat>
            <c:strRef>
              <c:f>Sheet1!$A$2:$A$9</c:f>
              <c:strCache>
                <c:ptCount val="8"/>
                <c:pt idx="0">
                  <c:v>华北大区</c:v>
                </c:pt>
                <c:pt idx="1">
                  <c:v>华南大区</c:v>
                </c:pt>
                <c:pt idx="2">
                  <c:v>华中大区</c:v>
                </c:pt>
                <c:pt idx="3">
                  <c:v>东北大区</c:v>
                </c:pt>
                <c:pt idx="4">
                  <c:v>西北大区</c:v>
                </c:pt>
                <c:pt idx="5">
                  <c:v>西南大区</c:v>
                </c:pt>
                <c:pt idx="6">
                  <c:v>上海</c:v>
                </c:pt>
                <c:pt idx="7">
                  <c:v>江浙大区</c:v>
                </c:pt>
              </c:strCache>
            </c:strRef>
          </c:cat>
          <c:val>
            <c:numRef>
              <c:f>Sheet1!$F$2:$F$9</c:f>
              <c:numCache>
                <c:formatCode>#,##0</c:formatCode>
                <c:ptCount val="8"/>
                <c:pt idx="0">
                  <c:v>27.89</c:v>
                </c:pt>
                <c:pt idx="1">
                  <c:v>37.630000000000003</c:v>
                </c:pt>
                <c:pt idx="2">
                  <c:v>17.88</c:v>
                </c:pt>
                <c:pt idx="3">
                  <c:v>24.73</c:v>
                </c:pt>
                <c:pt idx="4" formatCode="General">
                  <c:v>9.2799999999999994</c:v>
                </c:pt>
                <c:pt idx="5" formatCode="General">
                  <c:v>4.29</c:v>
                </c:pt>
                <c:pt idx="6" formatCode="General">
                  <c:v>0</c:v>
                </c:pt>
                <c:pt idx="7" formatCode="General">
                  <c:v>0</c:v>
                </c:pt>
              </c:numCache>
            </c:numRef>
          </c:val>
          <c:extLst>
            <c:ext xmlns:c16="http://schemas.microsoft.com/office/drawing/2014/chart" uri="{C3380CC4-5D6E-409C-BE32-E72D297353CC}">
              <c16:uniqueId val="{00000004-1902-D74D-AD17-80635696C633}"/>
            </c:ext>
          </c:extLst>
        </c:ser>
        <c:ser>
          <c:idx val="5"/>
          <c:order val="5"/>
          <c:tx>
            <c:strRef>
              <c:f>Sheet1!$G$1</c:f>
              <c:strCache>
                <c:ptCount val="1"/>
                <c:pt idx="0">
                  <c:v>运营期开课课时量（十节）</c:v>
                </c:pt>
              </c:strCache>
            </c:strRef>
          </c:tx>
          <c:spPr>
            <a:solidFill>
              <a:schemeClr val="accent6"/>
            </a:solidFill>
            <a:ln>
              <a:noFill/>
            </a:ln>
            <a:effectLst/>
          </c:spPr>
          <c:invertIfNegative val="0"/>
          <c:cat>
            <c:strRef>
              <c:f>Sheet1!$A$2:$A$9</c:f>
              <c:strCache>
                <c:ptCount val="8"/>
                <c:pt idx="0">
                  <c:v>华北大区</c:v>
                </c:pt>
                <c:pt idx="1">
                  <c:v>华南大区</c:v>
                </c:pt>
                <c:pt idx="2">
                  <c:v>华中大区</c:v>
                </c:pt>
                <c:pt idx="3">
                  <c:v>东北大区</c:v>
                </c:pt>
                <c:pt idx="4">
                  <c:v>西北大区</c:v>
                </c:pt>
                <c:pt idx="5">
                  <c:v>西南大区</c:v>
                </c:pt>
                <c:pt idx="6">
                  <c:v>上海</c:v>
                </c:pt>
                <c:pt idx="7">
                  <c:v>江浙大区</c:v>
                </c:pt>
              </c:strCache>
            </c:strRef>
          </c:cat>
          <c:val>
            <c:numRef>
              <c:f>Sheet1!$G$2:$G$9</c:f>
              <c:numCache>
                <c:formatCode>#,##0</c:formatCode>
                <c:ptCount val="8"/>
                <c:pt idx="0">
                  <c:v>158.80000000000001</c:v>
                </c:pt>
                <c:pt idx="1">
                  <c:v>134.19999999999999</c:v>
                </c:pt>
                <c:pt idx="2" formatCode="General">
                  <c:v>60.7</c:v>
                </c:pt>
                <c:pt idx="3">
                  <c:v>122.5</c:v>
                </c:pt>
                <c:pt idx="4" formatCode="General">
                  <c:v>41</c:v>
                </c:pt>
                <c:pt idx="5" formatCode="General">
                  <c:v>5.7</c:v>
                </c:pt>
                <c:pt idx="6" formatCode="General">
                  <c:v>0</c:v>
                </c:pt>
                <c:pt idx="7" formatCode="General">
                  <c:v>0</c:v>
                </c:pt>
              </c:numCache>
            </c:numRef>
          </c:val>
          <c:extLst>
            <c:ext xmlns:c16="http://schemas.microsoft.com/office/drawing/2014/chart" uri="{C3380CC4-5D6E-409C-BE32-E72D297353CC}">
              <c16:uniqueId val="{00000005-1902-D74D-AD17-80635696C633}"/>
            </c:ext>
          </c:extLst>
        </c:ser>
        <c:ser>
          <c:idx val="6"/>
          <c:order val="6"/>
          <c:tx>
            <c:strRef>
              <c:f>Sheet1!$H$1</c:f>
              <c:strCache>
                <c:ptCount val="1"/>
                <c:pt idx="0">
                  <c:v>运营期内学校数</c:v>
                </c:pt>
              </c:strCache>
            </c:strRef>
          </c:tx>
          <c:spPr>
            <a:solidFill>
              <a:schemeClr val="accent1">
                <a:lumMod val="60000"/>
              </a:schemeClr>
            </a:solidFill>
            <a:ln>
              <a:noFill/>
            </a:ln>
            <a:effectLst/>
          </c:spPr>
          <c:invertIfNegative val="0"/>
          <c:cat>
            <c:strRef>
              <c:f>Sheet1!$A$2:$A$9</c:f>
              <c:strCache>
                <c:ptCount val="8"/>
                <c:pt idx="0">
                  <c:v>华北大区</c:v>
                </c:pt>
                <c:pt idx="1">
                  <c:v>华南大区</c:v>
                </c:pt>
                <c:pt idx="2">
                  <c:v>华中大区</c:v>
                </c:pt>
                <c:pt idx="3">
                  <c:v>东北大区</c:v>
                </c:pt>
                <c:pt idx="4">
                  <c:v>西北大区</c:v>
                </c:pt>
                <c:pt idx="5">
                  <c:v>西南大区</c:v>
                </c:pt>
                <c:pt idx="6">
                  <c:v>上海</c:v>
                </c:pt>
                <c:pt idx="7">
                  <c:v>江浙大区</c:v>
                </c:pt>
              </c:strCache>
            </c:strRef>
          </c:cat>
          <c:val>
            <c:numRef>
              <c:f>Sheet1!$H$2:$H$9</c:f>
              <c:numCache>
                <c:formatCode>General</c:formatCode>
                <c:ptCount val="8"/>
                <c:pt idx="0">
                  <c:v>234</c:v>
                </c:pt>
                <c:pt idx="1">
                  <c:v>239</c:v>
                </c:pt>
                <c:pt idx="2">
                  <c:v>153</c:v>
                </c:pt>
                <c:pt idx="3">
                  <c:v>226</c:v>
                </c:pt>
                <c:pt idx="4">
                  <c:v>305</c:v>
                </c:pt>
                <c:pt idx="5">
                  <c:v>298</c:v>
                </c:pt>
                <c:pt idx="6">
                  <c:v>0</c:v>
                </c:pt>
                <c:pt idx="7">
                  <c:v>0</c:v>
                </c:pt>
              </c:numCache>
            </c:numRef>
          </c:val>
          <c:extLst>
            <c:ext xmlns:c16="http://schemas.microsoft.com/office/drawing/2014/chart" uri="{C3380CC4-5D6E-409C-BE32-E72D297353CC}">
              <c16:uniqueId val="{00000006-1902-D74D-AD17-80635696C633}"/>
            </c:ext>
          </c:extLst>
        </c:ser>
        <c:dLbls>
          <c:showLegendKey val="0"/>
          <c:showVal val="0"/>
          <c:showCatName val="0"/>
          <c:showSerName val="0"/>
          <c:showPercent val="0"/>
          <c:showBubbleSize val="0"/>
        </c:dLbls>
        <c:gapWidth val="150"/>
        <c:axId val="472862393"/>
        <c:axId val="571863056"/>
      </c:barChart>
      <c:catAx>
        <c:axId val="472862393"/>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571863056"/>
        <c:crosses val="autoZero"/>
        <c:auto val="1"/>
        <c:lblAlgn val="ctr"/>
        <c:lblOffset val="100"/>
        <c:noMultiLvlLbl val="0"/>
      </c:catAx>
      <c:valAx>
        <c:axId val="571863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472862393"/>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0" vertOverflow="ellipsis" vert="horz" wrap="square" anchor="ctr" anchorCtr="1"/>
          <a:lstStyle/>
          <a:p>
            <a:pPr rtl="0">
              <a:defRPr lang="zh-CN" sz="900" b="0" i="0" u="none" strike="noStrike" kern="1200" baseline="0">
                <a:solidFill>
                  <a:schemeClr val="tx1">
                    <a:lumMod val="65000"/>
                    <a:lumOff val="35000"/>
                  </a:schemeClr>
                </a:solidFill>
                <a:latin typeface="+mn-lt"/>
                <a:ea typeface="+mn-ea"/>
                <a:cs typeface="+mn-cs"/>
              </a:defRPr>
            </a:pPr>
            <a:endParaRPr lang="zh-CN"/>
          </a:p>
        </c:txPr>
      </c:dTable>
      <c:spPr>
        <a:noFill/>
        <a:ln>
          <a:noFill/>
        </a:ln>
        <a:effectLst/>
      </c:spPr>
    </c:plotArea>
    <c:plotVisOnly val="1"/>
    <c:dispBlanksAs val="gap"/>
    <c:showDLblsOverMax val="0"/>
    <c:extLst>
      <c:ext uri="{0b15fc19-7d7d-44ad-8c2d-2c3a37ce22c3}">
        <chartProps xmlns="https://web.wps.cn/et/2018/main" chartId="{f3baa029-6932-43ff-ade6-ff0c13f8f73c}"/>
      </c:ext>
    </c:extLst>
  </c:chart>
  <c:spPr>
    <a:noFill/>
    <a:ln>
      <a:noFill/>
    </a:ln>
    <a:effectLst/>
  </c:spPr>
  <c:txPr>
    <a:bodyPr/>
    <a:lstStyle/>
    <a:p>
      <a:pPr>
        <a:defRPr lang="zh-CN"/>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2025/1/25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84AF5E-F88E-4413-966F-F2D7DAF6D925}" type="datetimeFigureOut">
              <a:rPr lang="zh-CN" altLang="en-US" smtClean="0"/>
              <a:t>2025/1/25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3DCD9B-A581-40CE-B965-72AF3F4BEB9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D6A3F7-5DA2-411D-9DF4-709BF0552606}" type="datetimeFigureOut">
              <a:rPr lang="zh-CN" altLang="en-US" smtClean="0"/>
              <a:t>2025/1/25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7532B6B-3D62-46D7-AB56-76DCFCF3D9A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0" y="6723472"/>
            <a:ext cx="12192000" cy="134528"/>
          </a:xfrm>
          <a:prstGeom prst="rect">
            <a:avLst/>
          </a:prstGeom>
          <a:solidFill>
            <a:srgbClr val="CC0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lvl1pPr>
              <a:defRPr>
                <a:latin typeface="思源黑体 CN Regular" panose="020B0500000000000000" charset="-122"/>
                <a:ea typeface="思源黑体 CN Regular" panose="020B0500000000000000" charset="-122"/>
              </a:defRPr>
            </a:lvl1pPr>
          </a:lstStyle>
          <a:p>
            <a:fld id="{760FBDFE-C587-4B4C-A407-44438C67B59E}" type="datetimeFigureOut">
              <a:rPr lang="zh-CN" altLang="en-US" smtClean="0"/>
              <a:t>2025/1/25</a:t>
            </a:fld>
            <a:endParaRPr lang="zh-CN" altLang="en-US"/>
          </a:p>
        </p:txBody>
      </p:sp>
      <p:sp>
        <p:nvSpPr>
          <p:cNvPr id="3" name="页脚占位符 2"/>
          <p:cNvSpPr>
            <a:spLocks noGrp="1"/>
          </p:cNvSpPr>
          <p:nvPr>
            <p:ph type="ftr" sz="quarter" idx="11"/>
            <p:custDataLst>
              <p:tags r:id="rId2"/>
            </p:custDataLst>
          </p:nvPr>
        </p:nvSpPr>
        <p:spPr/>
        <p:txBody>
          <a:bodyPr/>
          <a:lstStyle>
            <a:lvl1pPr>
              <a:defRPr>
                <a:latin typeface="思源黑体 CN Regular" panose="020B0500000000000000" charset="-122"/>
                <a:ea typeface="思源黑体 CN Regular" panose="020B0500000000000000" charset="-122"/>
              </a:defRPr>
            </a:lvl1pPr>
          </a:lstStyle>
          <a:p>
            <a:endParaRPr lang="zh-CN" altLang="en-US"/>
          </a:p>
        </p:txBody>
      </p:sp>
      <p:sp>
        <p:nvSpPr>
          <p:cNvPr id="4" name="灯片编号占位符 3"/>
          <p:cNvSpPr>
            <a:spLocks noGrp="1"/>
          </p:cNvSpPr>
          <p:nvPr>
            <p:ph type="sldNum" sz="quarter" idx="12"/>
            <p:custDataLst>
              <p:tags r:id="rId3"/>
            </p:custDataLst>
          </p:nvPr>
        </p:nvSpPr>
        <p:spPr/>
        <p:txBody>
          <a:bodyPr/>
          <a:lstStyle>
            <a:lvl1pPr>
              <a:defRPr>
                <a:latin typeface="思源黑体 CN Regular" panose="020B0500000000000000" charset="-122"/>
                <a:ea typeface="思源黑体 CN Regular" panose="020B0500000000000000"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7" name="矩形 6"/>
          <p:cNvSpPr/>
          <p:nvPr userDrawn="1"/>
        </p:nvSpPr>
        <p:spPr>
          <a:xfrm>
            <a:off x="0" y="6723472"/>
            <a:ext cx="12192000" cy="134528"/>
          </a:xfrm>
          <a:prstGeom prst="rect">
            <a:avLst/>
          </a:prstGeom>
          <a:solidFill>
            <a:srgbClr val="CC0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D6A3F7-5DA2-411D-9DF4-709BF0552606}" type="datetimeFigureOut">
              <a:rPr lang="zh-CN" altLang="en-US" smtClean="0"/>
              <a:t>2025/1/25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532B6B-3D62-46D7-AB56-76DCFCF3D9A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73.xml"/><Relationship Id="rId7" Type="http://schemas.openxmlformats.org/officeDocument/2006/relationships/tags" Target="../tags/tag77.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10" Type="http://schemas.openxmlformats.org/officeDocument/2006/relationships/chart" Target="../charts/chart1.xml"/><Relationship Id="rId4" Type="http://schemas.openxmlformats.org/officeDocument/2006/relationships/tags" Target="../tags/tag74.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80.xml"/><Relationship Id="rId7" Type="http://schemas.openxmlformats.org/officeDocument/2006/relationships/image" Target="../media/image4.png"/><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Layout" Target="../slideLayouts/slideLayout2.xml"/><Relationship Id="rId5" Type="http://schemas.openxmlformats.org/officeDocument/2006/relationships/tags" Target="../tags/tag82.xml"/><Relationship Id="rId4" Type="http://schemas.openxmlformats.org/officeDocument/2006/relationships/tags" Target="../tags/tag81.xml"/><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tags" Target="../tags/tag90.xml"/><Relationship Id="rId13" Type="http://schemas.openxmlformats.org/officeDocument/2006/relationships/slideLayout" Target="../slideLayouts/slideLayout2.xml"/><Relationship Id="rId3" Type="http://schemas.openxmlformats.org/officeDocument/2006/relationships/tags" Target="../tags/tag85.xml"/><Relationship Id="rId7" Type="http://schemas.openxmlformats.org/officeDocument/2006/relationships/tags" Target="../tags/tag89.xml"/><Relationship Id="rId12" Type="http://schemas.openxmlformats.org/officeDocument/2006/relationships/tags" Target="../tags/tag94.xml"/><Relationship Id="rId17" Type="http://schemas.openxmlformats.org/officeDocument/2006/relationships/image" Target="../media/image27.jpeg"/><Relationship Id="rId2" Type="http://schemas.openxmlformats.org/officeDocument/2006/relationships/tags" Target="../tags/tag84.xml"/><Relationship Id="rId16" Type="http://schemas.openxmlformats.org/officeDocument/2006/relationships/image" Target="../media/image26.jpeg"/><Relationship Id="rId1" Type="http://schemas.openxmlformats.org/officeDocument/2006/relationships/tags" Target="../tags/tag83.xml"/><Relationship Id="rId6" Type="http://schemas.openxmlformats.org/officeDocument/2006/relationships/tags" Target="../tags/tag88.xml"/><Relationship Id="rId11" Type="http://schemas.openxmlformats.org/officeDocument/2006/relationships/tags" Target="../tags/tag93.xml"/><Relationship Id="rId5" Type="http://schemas.openxmlformats.org/officeDocument/2006/relationships/tags" Target="../tags/tag87.xml"/><Relationship Id="rId15" Type="http://schemas.openxmlformats.org/officeDocument/2006/relationships/image" Target="../media/image25.png"/><Relationship Id="rId10" Type="http://schemas.openxmlformats.org/officeDocument/2006/relationships/tags" Target="../tags/tag92.xml"/><Relationship Id="rId4" Type="http://schemas.openxmlformats.org/officeDocument/2006/relationships/tags" Target="../tags/tag86.xml"/><Relationship Id="rId9" Type="http://schemas.openxmlformats.org/officeDocument/2006/relationships/tags" Target="../tags/tag91.xml"/><Relationship Id="rId1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97.xml"/><Relationship Id="rId7" Type="http://schemas.openxmlformats.org/officeDocument/2006/relationships/slideLayout" Target="../slideLayouts/slideLayout2.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hyperlink" Target="https://live.photoplus.cn/live/pc/88725908/#/live" TargetMode="External"/><Relationship Id="rId3" Type="http://schemas.openxmlformats.org/officeDocument/2006/relationships/tags" Target="../tags/tag103.xml"/><Relationship Id="rId7" Type="http://schemas.openxmlformats.org/officeDocument/2006/relationships/hyperlink" Target="https://oa.adream.org/edc/formview/egbe8p" TargetMode="Externa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2.png"/><Relationship Id="rId11" Type="http://schemas.openxmlformats.org/officeDocument/2006/relationships/image" Target="../media/image25.png"/><Relationship Id="rId5" Type="http://schemas.openxmlformats.org/officeDocument/2006/relationships/slideLayout" Target="../slideLayouts/slideLayout2.xml"/><Relationship Id="rId10" Type="http://schemas.openxmlformats.org/officeDocument/2006/relationships/image" Target="../media/image28.jpeg"/><Relationship Id="rId4" Type="http://schemas.openxmlformats.org/officeDocument/2006/relationships/tags" Target="../tags/tag104.xml"/><Relationship Id="rId9" Type="http://schemas.openxmlformats.org/officeDocument/2006/relationships/hyperlink" Target="https://v.qq.com/x/page/z3271ekfgfp.html" TargetMode="Externa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8.xml"/><Relationship Id="rId7" Type="http://schemas.openxmlformats.org/officeDocument/2006/relationships/tags" Target="../tags/tag1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image" Target="../media/image5.png"/><Relationship Id="rId5" Type="http://schemas.openxmlformats.org/officeDocument/2006/relationships/tags" Target="../tags/tag10.xml"/><Relationship Id="rId10" Type="http://schemas.openxmlformats.org/officeDocument/2006/relationships/image" Target="../media/image4.png"/><Relationship Id="rId4" Type="http://schemas.openxmlformats.org/officeDocument/2006/relationships/tags" Target="../tags/tag9.xml"/><Relationship Id="rId9"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image" Target="../media/image7.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6.png"/><Relationship Id="rId5" Type="http://schemas.openxmlformats.org/officeDocument/2006/relationships/tags" Target="../tags/tag17.xml"/><Relationship Id="rId10" Type="http://schemas.openxmlformats.org/officeDocument/2006/relationships/image" Target="../media/image4.png"/><Relationship Id="rId4" Type="http://schemas.openxmlformats.org/officeDocument/2006/relationships/tags" Target="../tags/tag16.xml"/><Relationship Id="rId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3" Type="http://schemas.openxmlformats.org/officeDocument/2006/relationships/tags" Target="../tags/tag32.xml"/><Relationship Id="rId18" Type="http://schemas.openxmlformats.org/officeDocument/2006/relationships/tags" Target="../tags/tag37.xml"/><Relationship Id="rId26" Type="http://schemas.openxmlformats.org/officeDocument/2006/relationships/slideLayout" Target="../slideLayouts/slideLayout3.xml"/><Relationship Id="rId3" Type="http://schemas.openxmlformats.org/officeDocument/2006/relationships/tags" Target="../tags/tag22.xml"/><Relationship Id="rId21" Type="http://schemas.openxmlformats.org/officeDocument/2006/relationships/tags" Target="../tags/tag40.xml"/><Relationship Id="rId34" Type="http://schemas.openxmlformats.org/officeDocument/2006/relationships/image" Target="../media/image14.jpeg"/><Relationship Id="rId7" Type="http://schemas.openxmlformats.org/officeDocument/2006/relationships/tags" Target="../tags/tag26.xml"/><Relationship Id="rId12" Type="http://schemas.openxmlformats.org/officeDocument/2006/relationships/tags" Target="../tags/tag31.xml"/><Relationship Id="rId17" Type="http://schemas.openxmlformats.org/officeDocument/2006/relationships/tags" Target="../tags/tag36.xml"/><Relationship Id="rId25" Type="http://schemas.openxmlformats.org/officeDocument/2006/relationships/tags" Target="../tags/tag44.xml"/><Relationship Id="rId33" Type="http://schemas.openxmlformats.org/officeDocument/2006/relationships/image" Target="../media/image13.jpeg"/><Relationship Id="rId2" Type="http://schemas.openxmlformats.org/officeDocument/2006/relationships/tags" Target="../tags/tag21.xml"/><Relationship Id="rId16" Type="http://schemas.openxmlformats.org/officeDocument/2006/relationships/tags" Target="../tags/tag35.xml"/><Relationship Id="rId20" Type="http://schemas.openxmlformats.org/officeDocument/2006/relationships/tags" Target="../tags/tag39.xml"/><Relationship Id="rId29" Type="http://schemas.openxmlformats.org/officeDocument/2006/relationships/image" Target="../media/image9.jpeg"/><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tags" Target="../tags/tag30.xml"/><Relationship Id="rId24" Type="http://schemas.openxmlformats.org/officeDocument/2006/relationships/tags" Target="../tags/tag43.xml"/><Relationship Id="rId32" Type="http://schemas.openxmlformats.org/officeDocument/2006/relationships/image" Target="../media/image12.jpeg"/><Relationship Id="rId5" Type="http://schemas.openxmlformats.org/officeDocument/2006/relationships/tags" Target="../tags/tag24.xml"/><Relationship Id="rId15" Type="http://schemas.openxmlformats.org/officeDocument/2006/relationships/tags" Target="../tags/tag34.xml"/><Relationship Id="rId23" Type="http://schemas.openxmlformats.org/officeDocument/2006/relationships/tags" Target="../tags/tag42.xml"/><Relationship Id="rId28" Type="http://schemas.openxmlformats.org/officeDocument/2006/relationships/image" Target="../media/image8.png"/><Relationship Id="rId36" Type="http://schemas.openxmlformats.org/officeDocument/2006/relationships/image" Target="../media/image16.jpeg"/><Relationship Id="rId10" Type="http://schemas.openxmlformats.org/officeDocument/2006/relationships/tags" Target="../tags/tag29.xml"/><Relationship Id="rId19" Type="http://schemas.openxmlformats.org/officeDocument/2006/relationships/tags" Target="../tags/tag38.xml"/><Relationship Id="rId31" Type="http://schemas.openxmlformats.org/officeDocument/2006/relationships/image" Target="../media/image11.png"/><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tags" Target="../tags/tag33.xml"/><Relationship Id="rId22" Type="http://schemas.openxmlformats.org/officeDocument/2006/relationships/tags" Target="../tags/tag41.xml"/><Relationship Id="rId27" Type="http://schemas.openxmlformats.org/officeDocument/2006/relationships/image" Target="../media/image4.png"/><Relationship Id="rId30" Type="http://schemas.openxmlformats.org/officeDocument/2006/relationships/image" Target="../media/image10.jpeg"/><Relationship Id="rId35" Type="http://schemas.openxmlformats.org/officeDocument/2006/relationships/image" Target="../media/image15.jpeg"/><Relationship Id="rId8" Type="http://schemas.openxmlformats.org/officeDocument/2006/relationships/tags" Target="../tags/tag27.xml"/></Relationships>
</file>

<file path=ppt/slides/_rels/slide5.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image" Target="../media/image4.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Layout" Target="../slideLayouts/slideLayout3.xml"/><Relationship Id="rId5" Type="http://schemas.openxmlformats.org/officeDocument/2006/relationships/tags" Target="../tags/tag49.xml"/><Relationship Id="rId4" Type="http://schemas.openxmlformats.org/officeDocument/2006/relationships/tags" Target="../tags/tag48.xml"/></Relationships>
</file>

<file path=ppt/slides/_rels/slide6.xml.rels><?xml version="1.0" encoding="UTF-8" standalone="yes"?>
<Relationships xmlns="http://schemas.openxmlformats.org/package/2006/relationships"><Relationship Id="rId3" Type="http://schemas.openxmlformats.org/officeDocument/2006/relationships/tags" Target="../tags/tag52.xml"/><Relationship Id="rId7" Type="http://schemas.openxmlformats.org/officeDocument/2006/relationships/image" Target="../media/image4.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Layout" Target="../slideLayouts/slideLayout3.xml"/><Relationship Id="rId5" Type="http://schemas.openxmlformats.org/officeDocument/2006/relationships/tags" Target="../tags/tag54.xml"/><Relationship Id="rId4" Type="http://schemas.openxmlformats.org/officeDocument/2006/relationships/tags" Target="../tags/tag53.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57.xml"/><Relationship Id="rId7" Type="http://schemas.openxmlformats.org/officeDocument/2006/relationships/image" Target="../media/image17.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4.png"/><Relationship Id="rId5" Type="http://schemas.openxmlformats.org/officeDocument/2006/relationships/slideLayout" Target="../slideLayouts/slideLayout3.xml"/><Relationship Id="rId10" Type="http://schemas.openxmlformats.org/officeDocument/2006/relationships/image" Target="../media/image20.png"/><Relationship Id="rId4" Type="http://schemas.openxmlformats.org/officeDocument/2006/relationships/tags" Target="../tags/tag58.xml"/><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tags" Target="../tags/tag61.xml"/><Relationship Id="rId7" Type="http://schemas.openxmlformats.org/officeDocument/2006/relationships/image" Target="../media/image21.jpe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4.png"/><Relationship Id="rId5" Type="http://schemas.openxmlformats.org/officeDocument/2006/relationships/slideLayout" Target="../slideLayouts/slideLayout3.xml"/><Relationship Id="rId4" Type="http://schemas.openxmlformats.org/officeDocument/2006/relationships/tags" Target="../tags/tag62.xml"/></Relationships>
</file>

<file path=ppt/slides/_rels/slide9.xml.rels><?xml version="1.0" encoding="UTF-8" standalone="yes"?>
<Relationships xmlns="http://schemas.openxmlformats.org/package/2006/relationships"><Relationship Id="rId8" Type="http://schemas.openxmlformats.org/officeDocument/2006/relationships/tags" Target="../tags/tag70.xml"/><Relationship Id="rId3" Type="http://schemas.openxmlformats.org/officeDocument/2006/relationships/tags" Target="../tags/tag65.xml"/><Relationship Id="rId7" Type="http://schemas.openxmlformats.org/officeDocument/2006/relationships/tags" Target="../tags/tag69.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image" Target="../media/image4.png"/><Relationship Id="rId5" Type="http://schemas.openxmlformats.org/officeDocument/2006/relationships/tags" Target="../tags/tag67.xml"/><Relationship Id="rId10" Type="http://schemas.openxmlformats.org/officeDocument/2006/relationships/notesSlide" Target="../notesSlides/notesSlide4.xml"/><Relationship Id="rId4" Type="http://schemas.openxmlformats.org/officeDocument/2006/relationships/tags" Target="../tags/tag66.xml"/><Relationship Id="rId9"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4"/>
          <a:srcRect l="928" t="-271" r="1233" b="2775"/>
          <a:stretch>
            <a:fillRect/>
          </a:stretch>
        </p:blipFill>
        <p:spPr>
          <a:xfrm>
            <a:off x="13970" y="16510"/>
            <a:ext cx="11724005" cy="6617970"/>
          </a:xfrm>
          <a:prstGeom prst="rect">
            <a:avLst/>
          </a:prstGeom>
        </p:spPr>
      </p:pic>
      <p:pic>
        <p:nvPicPr>
          <p:cNvPr id="11" name="图片 10" descr="Snipaste_2023-08-31_14-48-51"/>
          <p:cNvPicPr>
            <a:picLocks noChangeAspect="1"/>
          </p:cNvPicPr>
          <p:nvPr>
            <p:custDataLst>
              <p:tags r:id="rId1"/>
            </p:custDataLst>
          </p:nvPr>
        </p:nvPicPr>
        <p:blipFill>
          <a:blip r:embed="rId5"/>
          <a:stretch>
            <a:fillRect/>
          </a:stretch>
        </p:blipFill>
        <p:spPr>
          <a:xfrm>
            <a:off x="635" y="-14605"/>
            <a:ext cx="12190730" cy="6872605"/>
          </a:xfrm>
          <a:prstGeom prst="rect">
            <a:avLst/>
          </a:prstGeom>
        </p:spPr>
      </p:pic>
      <p:sp>
        <p:nvSpPr>
          <p:cNvPr id="4" name="文本框 3"/>
          <p:cNvSpPr txBox="1"/>
          <p:nvPr/>
        </p:nvSpPr>
        <p:spPr>
          <a:xfrm>
            <a:off x="6422418" y="3498394"/>
            <a:ext cx="5012122" cy="337185"/>
          </a:xfrm>
          <a:prstGeom prst="rect">
            <a:avLst/>
          </a:prstGeom>
          <a:noFill/>
        </p:spPr>
        <p:txBody>
          <a:bodyPr wrap="square" rtlCol="0">
            <a:spAutoFit/>
            <a:scene3d>
              <a:camera prst="orthographicFront"/>
              <a:lightRig rig="threePt" dir="t"/>
            </a:scene3d>
            <a:sp3d contourW="12700"/>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00000">
                    <a:lumMod val="85000"/>
                    <a:lumOff val="15000"/>
                  </a:srgbClr>
                </a:solidFill>
                <a:effectLst/>
                <a:uLnTx/>
                <a:uFillTx/>
                <a:latin typeface="思源黑体 CN Regular" panose="020B0500000000000000" charset="-122"/>
                <a:ea typeface="思源黑体 CN Regular" panose="020B0500000000000000" charset="-122"/>
                <a:cs typeface="经典综艺体简" panose="02010609000101010101" pitchFamily="49" charset="-122"/>
              </a:rPr>
              <a:t>针对中小学生的</a:t>
            </a:r>
            <a:r>
              <a:rPr kumimoji="0" lang="en-US" altLang="zh-CN" sz="1600" b="1" i="0" u="none" strike="noStrike" kern="1200" cap="none" spc="0" normalizeH="0" baseline="0" noProof="0" dirty="0">
                <a:ln>
                  <a:noFill/>
                </a:ln>
                <a:solidFill>
                  <a:srgbClr val="000000">
                    <a:lumMod val="85000"/>
                    <a:lumOff val="15000"/>
                  </a:srgbClr>
                </a:solidFill>
                <a:effectLst/>
                <a:uLnTx/>
                <a:uFillTx/>
                <a:latin typeface="思源黑体 CN Regular" panose="020B0500000000000000" charset="-122"/>
                <a:ea typeface="思源黑体 CN Regular" panose="020B0500000000000000" charset="-122"/>
                <a:cs typeface="经典综艺体简" panose="02010609000101010101" pitchFamily="49" charset="-122"/>
              </a:rPr>
              <a:t> </a:t>
            </a:r>
            <a:r>
              <a:rPr kumimoji="0" lang="zh-CN" altLang="en-US" sz="1600" b="1" i="0" u="none" strike="noStrike" kern="1200" cap="none" spc="0" normalizeH="0" baseline="0" noProof="0" dirty="0">
                <a:ln>
                  <a:noFill/>
                </a:ln>
                <a:solidFill>
                  <a:srgbClr val="FF0000"/>
                </a:solidFill>
                <a:effectLst/>
                <a:uLnTx/>
                <a:uFillTx/>
                <a:latin typeface="思源黑体 CN Regular" panose="020B0500000000000000" charset="-122"/>
                <a:ea typeface="思源黑体 CN Regular" panose="020B0500000000000000" charset="-122"/>
                <a:cs typeface="经典综艺体简" panose="02010609000101010101" pitchFamily="49" charset="-122"/>
              </a:rPr>
              <a:t>安全、高效、有趣</a:t>
            </a:r>
            <a:r>
              <a:rPr kumimoji="0" lang="en-US" altLang="zh-CN" sz="1600" b="1" i="0" u="none" strike="noStrike" kern="1200" cap="none" spc="0" normalizeH="0" baseline="0" noProof="0" dirty="0">
                <a:ln>
                  <a:noFill/>
                </a:ln>
                <a:solidFill>
                  <a:srgbClr val="000000">
                    <a:lumMod val="85000"/>
                    <a:lumOff val="15000"/>
                  </a:srgbClr>
                </a:solidFill>
                <a:effectLst/>
                <a:uLnTx/>
                <a:uFillTx/>
                <a:latin typeface="思源黑体 CN Regular" panose="020B0500000000000000" charset="-122"/>
                <a:ea typeface="思源黑体 CN Regular" panose="020B0500000000000000" charset="-122"/>
                <a:cs typeface="经典综艺体简" panose="02010609000101010101" pitchFamily="49" charset="-122"/>
              </a:rPr>
              <a:t> </a:t>
            </a:r>
            <a:r>
              <a:rPr kumimoji="0" lang="zh-CN" altLang="en-US" sz="1600" b="1" i="0" u="none" strike="noStrike" kern="1200" cap="none" spc="0" normalizeH="0" baseline="0" noProof="0" dirty="0">
                <a:ln>
                  <a:noFill/>
                </a:ln>
                <a:solidFill>
                  <a:srgbClr val="000000">
                    <a:lumMod val="85000"/>
                    <a:lumOff val="15000"/>
                  </a:srgbClr>
                </a:solidFill>
                <a:effectLst/>
                <a:uLnTx/>
                <a:uFillTx/>
                <a:latin typeface="思源黑体 CN Regular" panose="020B0500000000000000" charset="-122"/>
                <a:ea typeface="思源黑体 CN Regular" panose="020B0500000000000000" charset="-122"/>
                <a:cs typeface="经典综艺体简" panose="02010609000101010101" pitchFamily="49" charset="-122"/>
              </a:rPr>
              <a:t>的综合体适能课程</a:t>
            </a:r>
            <a:endParaRPr kumimoji="0" lang="zh-CN" altLang="en-US" sz="2000" b="1" i="0" u="none" strike="noStrike" kern="1200" cap="none" spc="0" normalizeH="0" baseline="0" noProof="0" dirty="0">
              <a:ln>
                <a:noFill/>
              </a:ln>
              <a:solidFill>
                <a:srgbClr val="000000">
                  <a:lumMod val="85000"/>
                  <a:lumOff val="15000"/>
                </a:srgbClr>
              </a:solidFill>
              <a:effectLst/>
              <a:uLnTx/>
              <a:uFillTx/>
              <a:latin typeface="思源黑体 CN Regular" panose="020B0500000000000000" charset="-122"/>
              <a:ea typeface="思源黑体 CN Regular" panose="020B0500000000000000" charset="-122"/>
              <a:cs typeface="经典综艺体简" panose="02010609000101010101" pitchFamily="49" charset="-122"/>
            </a:endParaRPr>
          </a:p>
        </p:txBody>
      </p:sp>
      <p:sp>
        <p:nvSpPr>
          <p:cNvPr id="20" name="文本框 19"/>
          <p:cNvSpPr txBox="1"/>
          <p:nvPr/>
        </p:nvSpPr>
        <p:spPr>
          <a:xfrm>
            <a:off x="6526530" y="2085975"/>
            <a:ext cx="4820920" cy="1014730"/>
          </a:xfrm>
          <a:prstGeom prst="rect">
            <a:avLst/>
          </a:prstGeom>
          <a:noFill/>
        </p:spPr>
        <p:txBody>
          <a:bodyPr wrap="squar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E53238"/>
                </a:solidFill>
                <a:effectLst/>
                <a:uLnTx/>
                <a:uFillTx/>
                <a:latin typeface="思源黑体 CN Regular" panose="020B0500000000000000" charset="-122"/>
                <a:ea typeface="思源黑体 CN Regular" panose="020B0500000000000000" charset="-122"/>
                <a:cs typeface="思源黑体 CN Regular" panose="020B0500000000000000" charset="-122"/>
              </a:rPr>
              <a:t>2024</a:t>
            </a:r>
            <a:r>
              <a:rPr kumimoji="0" lang="zh-CN" altLang="en-US" sz="2800" b="1" i="0" u="none" strike="noStrike" kern="1200" cap="none" spc="0" normalizeH="0" baseline="0" noProof="0" dirty="0">
                <a:ln>
                  <a:noFill/>
                </a:ln>
                <a:solidFill>
                  <a:srgbClr val="E53238"/>
                </a:solidFill>
                <a:effectLst/>
                <a:uLnTx/>
                <a:uFillTx/>
                <a:latin typeface="思源黑体 CN Regular" panose="020B0500000000000000" charset="-122"/>
                <a:ea typeface="思源黑体 CN Regular" panose="020B0500000000000000" charset="-122"/>
                <a:cs typeface="思源黑体 CN Regular" panose="020B0500000000000000" charset="-122"/>
              </a:rPr>
              <a:t>年</a:t>
            </a:r>
            <a:r>
              <a:rPr kumimoji="0" lang="en-US" altLang="zh-CN" sz="2800" b="1" i="0" u="none" strike="noStrike" kern="1200" cap="none" spc="0" normalizeH="0" baseline="0" noProof="0" dirty="0">
                <a:ln>
                  <a:noFill/>
                </a:ln>
                <a:solidFill>
                  <a:srgbClr val="E53238"/>
                </a:solidFill>
                <a:effectLst/>
                <a:uLnTx/>
                <a:uFillTx/>
                <a:latin typeface="思源黑体 CN Regular" panose="020B0500000000000000" charset="-122"/>
                <a:ea typeface="思源黑体 CN Regular" panose="020B0500000000000000" charset="-122"/>
                <a:cs typeface="思源黑体 CN Regular" panose="020B0500000000000000" charset="-122"/>
              </a:rPr>
              <a:t>11-12</a:t>
            </a:r>
            <a:r>
              <a:rPr kumimoji="0" lang="zh-CN" altLang="en-US" sz="2800" b="1" i="0" u="none" strike="noStrike" kern="1200" cap="none" spc="0" normalizeH="0" baseline="0" noProof="0" dirty="0">
                <a:ln>
                  <a:noFill/>
                </a:ln>
                <a:solidFill>
                  <a:srgbClr val="E53238"/>
                </a:solidFill>
                <a:effectLst/>
                <a:uLnTx/>
                <a:uFillTx/>
                <a:latin typeface="思源黑体 CN Regular" panose="020B0500000000000000" charset="-122"/>
                <a:ea typeface="思源黑体 CN Regular" panose="020B0500000000000000" charset="-122"/>
                <a:cs typeface="思源黑体 CN Regular" panose="020B0500000000000000" charset="-122"/>
              </a:rPr>
              <a:t>月</a:t>
            </a:r>
          </a:p>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chemeClr val="tx1"/>
                </a:solidFill>
                <a:effectLst/>
                <a:uLnTx/>
                <a:uFillTx/>
                <a:latin typeface="思源黑体 CN Regular" panose="020B0500000000000000" charset="-122"/>
                <a:ea typeface="思源黑体 CN Regular" panose="020B0500000000000000" charset="-122"/>
                <a:cs typeface="思源黑体 CN Regular" panose="020B0500000000000000" charset="-122"/>
              </a:rPr>
              <a:t>运动梦想公益计划</a:t>
            </a:r>
            <a:r>
              <a:rPr kumimoji="0" lang="en-US" altLang="zh-CN" sz="3200" b="1" i="0" u="none" strike="noStrike" kern="1200" cap="none" spc="0" normalizeH="0" baseline="0" noProof="0" dirty="0">
                <a:ln>
                  <a:noFill/>
                </a:ln>
                <a:solidFill>
                  <a:schemeClr val="tx1"/>
                </a:solidFill>
                <a:effectLst/>
                <a:uLnTx/>
                <a:uFillTx/>
                <a:latin typeface="思源黑体 CN Regular" panose="020B0500000000000000" charset="-122"/>
                <a:ea typeface="思源黑体 CN Regular" panose="020B0500000000000000" charset="-122"/>
                <a:cs typeface="思源黑体 CN Regular" panose="020B0500000000000000" charset="-122"/>
              </a:rPr>
              <a:t> </a:t>
            </a:r>
            <a:r>
              <a:rPr kumimoji="0" lang="zh-CN" altLang="en-US" sz="3200" b="1" i="0" u="none" strike="noStrike" kern="1200" cap="none" spc="0" normalizeH="0" baseline="0" noProof="0" dirty="0">
                <a:ln>
                  <a:noFill/>
                </a:ln>
                <a:solidFill>
                  <a:schemeClr val="tx1"/>
                </a:solidFill>
                <a:effectLst/>
                <a:uLnTx/>
                <a:uFillTx/>
                <a:latin typeface="思源黑体 CN Regular" panose="020B0500000000000000" charset="-122"/>
                <a:ea typeface="思源黑体 CN Regular" panose="020B0500000000000000" charset="-122"/>
                <a:cs typeface="思源黑体 CN Regular" panose="020B0500000000000000" charset="-122"/>
              </a:rPr>
              <a:t>简报</a:t>
            </a:r>
            <a:r>
              <a:rPr kumimoji="0" lang="en-US" altLang="zh-CN" sz="3200" b="1" i="0" u="none" strike="noStrike" kern="1200" cap="none" spc="0" normalizeH="0" baseline="0" noProof="0" dirty="0">
                <a:ln>
                  <a:noFill/>
                </a:ln>
                <a:solidFill>
                  <a:schemeClr val="tx1"/>
                </a:solidFill>
                <a:effectLst/>
                <a:uLnTx/>
                <a:uFillTx/>
                <a:latin typeface="思源黑体 CN Regular" panose="020B0500000000000000" charset="-122"/>
                <a:ea typeface="思源黑体 CN Regular" panose="020B0500000000000000" charset="-122"/>
                <a:cs typeface="思源黑体 CN Regular" panose="020B0500000000000000" charset="-122"/>
              </a:rPr>
              <a:t> </a:t>
            </a:r>
            <a:endParaRPr kumimoji="0" lang="zh-CN" altLang="en-US" sz="3200" b="1" i="0" u="none" strike="noStrike" kern="1200" cap="none" spc="0" normalizeH="0" baseline="0" noProof="0" dirty="0">
              <a:ln>
                <a:noFill/>
              </a:ln>
              <a:solidFill>
                <a:schemeClr val="tx1"/>
              </a:solidFill>
              <a:effectLst/>
              <a:uLnTx/>
              <a:uFillTx/>
              <a:latin typeface="思源黑体 CN Regular" panose="020B0500000000000000" charset="-122"/>
              <a:ea typeface="思源黑体 CN Regular" panose="020B0500000000000000" charset="-122"/>
              <a:cs typeface="思源黑体 CN Regular" panose="020B0500000000000000" charset="-122"/>
            </a:endParaRPr>
          </a:p>
        </p:txBody>
      </p:sp>
      <p:pic>
        <p:nvPicPr>
          <p:cNvPr id="3" name="图片 2" descr="封面图"/>
          <p:cNvPicPr>
            <a:picLocks noChangeAspect="1"/>
          </p:cNvPicPr>
          <p:nvPr/>
        </p:nvPicPr>
        <p:blipFill>
          <a:blip r:embed="rId6">
            <a:lum bright="12000"/>
          </a:blip>
          <a:srcRect t="15760" b="7953"/>
          <a:stretch>
            <a:fillRect/>
          </a:stretch>
        </p:blipFill>
        <p:spPr>
          <a:xfrm>
            <a:off x="1819910" y="1796733"/>
            <a:ext cx="3210560" cy="3264535"/>
          </a:xfrm>
          <a:prstGeom prst="rect">
            <a:avLst/>
          </a:prstGeom>
          <a:effectLst>
            <a:outerShdw blurRad="50800" dist="38100" dir="2700000" algn="tl" rotWithShape="0">
              <a:prstClr val="black">
                <a:alpha val="40000"/>
              </a:prstClr>
            </a:outerShdw>
          </a:effectLst>
        </p:spPr>
      </p:pic>
      <p:grpSp>
        <p:nvGrpSpPr>
          <p:cNvPr id="28" name="组合 27"/>
          <p:cNvGrpSpPr/>
          <p:nvPr/>
        </p:nvGrpSpPr>
        <p:grpSpPr>
          <a:xfrm>
            <a:off x="2126096" y="1174718"/>
            <a:ext cx="6863995" cy="4508626"/>
            <a:chOff x="2126096" y="1158843"/>
            <a:chExt cx="6863995" cy="4508626"/>
          </a:xfrm>
          <a:solidFill>
            <a:srgbClr val="C40010"/>
          </a:solidFill>
        </p:grpSpPr>
        <p:sp>
          <p:nvSpPr>
            <p:cNvPr id="26" name="任意多边形 25"/>
            <p:cNvSpPr/>
            <p:nvPr/>
          </p:nvSpPr>
          <p:spPr>
            <a:xfrm>
              <a:off x="2163778" y="1158843"/>
              <a:ext cx="6826313" cy="4508626"/>
            </a:xfrm>
            <a:custGeom>
              <a:avLst/>
              <a:gdLst>
                <a:gd name="connsiteX0" fmla="*/ 6762786 w 6826313"/>
                <a:gd name="connsiteY0" fmla="*/ 1876457 h 4508626"/>
                <a:gd name="connsiteX1" fmla="*/ 6826313 w 6826313"/>
                <a:gd name="connsiteY1" fmla="*/ 1876457 h 4508626"/>
                <a:gd name="connsiteX2" fmla="*/ 6826313 w 6826313"/>
                <a:gd name="connsiteY2" fmla="*/ 2139756 h 4508626"/>
                <a:gd name="connsiteX3" fmla="*/ 6762786 w 6826313"/>
                <a:gd name="connsiteY3" fmla="*/ 2139756 h 4508626"/>
                <a:gd name="connsiteX4" fmla="*/ 0 w 6826313"/>
                <a:gd name="connsiteY4" fmla="*/ 0 h 4508626"/>
                <a:gd name="connsiteX5" fmla="*/ 6826313 w 6826313"/>
                <a:gd name="connsiteY5" fmla="*/ 0 h 4508626"/>
                <a:gd name="connsiteX6" fmla="*/ 6826313 w 6826313"/>
                <a:gd name="connsiteY6" fmla="*/ 959382 h 4508626"/>
                <a:gd name="connsiteX7" fmla="*/ 6762786 w 6826313"/>
                <a:gd name="connsiteY7" fmla="*/ 959382 h 4508626"/>
                <a:gd name="connsiteX8" fmla="*/ 6762786 w 6826313"/>
                <a:gd name="connsiteY8" fmla="*/ 63527 h 4508626"/>
                <a:gd name="connsiteX9" fmla="*/ 63527 w 6826313"/>
                <a:gd name="connsiteY9" fmla="*/ 63527 h 4508626"/>
                <a:gd name="connsiteX10" fmla="*/ 63527 w 6826313"/>
                <a:gd name="connsiteY10" fmla="*/ 4445099 h 4508626"/>
                <a:gd name="connsiteX11" fmla="*/ 6762786 w 6826313"/>
                <a:gd name="connsiteY11" fmla="*/ 4445099 h 4508626"/>
                <a:gd name="connsiteX12" fmla="*/ 6762786 w 6826313"/>
                <a:gd name="connsiteY12" fmla="*/ 3756057 h 4508626"/>
                <a:gd name="connsiteX13" fmla="*/ 6826313 w 6826313"/>
                <a:gd name="connsiteY13" fmla="*/ 3756057 h 4508626"/>
                <a:gd name="connsiteX14" fmla="*/ 6826313 w 6826313"/>
                <a:gd name="connsiteY14" fmla="*/ 4508626 h 4508626"/>
                <a:gd name="connsiteX15" fmla="*/ 0 w 6826313"/>
                <a:gd name="connsiteY15" fmla="*/ 4508626 h 450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6313" h="4508626">
                  <a:moveTo>
                    <a:pt x="6762786" y="1876457"/>
                  </a:moveTo>
                  <a:lnTo>
                    <a:pt x="6826313" y="1876457"/>
                  </a:lnTo>
                  <a:lnTo>
                    <a:pt x="6826313" y="2139756"/>
                  </a:lnTo>
                  <a:lnTo>
                    <a:pt x="6762786" y="2139756"/>
                  </a:lnTo>
                  <a:close/>
                  <a:moveTo>
                    <a:pt x="0" y="0"/>
                  </a:moveTo>
                  <a:lnTo>
                    <a:pt x="6826313" y="0"/>
                  </a:lnTo>
                  <a:lnTo>
                    <a:pt x="6826313" y="959382"/>
                  </a:lnTo>
                  <a:lnTo>
                    <a:pt x="6762786" y="959382"/>
                  </a:lnTo>
                  <a:lnTo>
                    <a:pt x="6762786" y="63527"/>
                  </a:lnTo>
                  <a:lnTo>
                    <a:pt x="63527" y="63527"/>
                  </a:lnTo>
                  <a:lnTo>
                    <a:pt x="63527" y="4445099"/>
                  </a:lnTo>
                  <a:lnTo>
                    <a:pt x="6762786" y="4445099"/>
                  </a:lnTo>
                  <a:lnTo>
                    <a:pt x="6762786" y="3756057"/>
                  </a:lnTo>
                  <a:lnTo>
                    <a:pt x="6826313" y="3756057"/>
                  </a:lnTo>
                  <a:lnTo>
                    <a:pt x="6826313" y="4508626"/>
                  </a:lnTo>
                  <a:lnTo>
                    <a:pt x="0" y="45086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思源黑体 CN Regular" panose="020B0500000000000000" charset="-122"/>
                <a:cs typeface="+mn-cs"/>
              </a:endParaRPr>
            </a:p>
          </p:txBody>
        </p:sp>
        <p:sp>
          <p:nvSpPr>
            <p:cNvPr id="21" name="矩形 20"/>
            <p:cNvSpPr/>
            <p:nvPr/>
          </p:nvSpPr>
          <p:spPr>
            <a:xfrm>
              <a:off x="2163777" y="1161675"/>
              <a:ext cx="2678781" cy="5175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思源黑体 CN Regular" panose="020B0500000000000000" charset="-122"/>
                <a:cs typeface="+mn-cs"/>
              </a:endParaRPr>
            </a:p>
          </p:txBody>
        </p:sp>
        <p:sp>
          <p:nvSpPr>
            <p:cNvPr id="22" name="文本框 21"/>
            <p:cNvSpPr txBox="1"/>
            <p:nvPr/>
          </p:nvSpPr>
          <p:spPr>
            <a:xfrm>
              <a:off x="2126096" y="1216754"/>
              <a:ext cx="2689576" cy="400110"/>
            </a:xfrm>
            <a:prstGeom prst="rect">
              <a:avLst/>
            </a:prstGeom>
            <a:grpFill/>
          </p:spPr>
          <p:txBody>
            <a:bodyPr wrap="square" rtlCol="0">
              <a:spAutoFit/>
              <a:scene3d>
                <a:camera prst="orthographicFront"/>
                <a:lightRig rig="threePt" dir="t"/>
              </a:scene3d>
              <a:sp3d contourW="12700"/>
            </a:bodyPr>
            <a:lstStyle/>
            <a:p>
              <a:pPr lvl="0" algn="ctr" defTabSz="457200"/>
              <a:r>
                <a:rPr lang="en-US" altLang="zh-CN" sz="2000" dirty="0" err="1">
                  <a:solidFill>
                    <a:srgbClr val="FFFFFF"/>
                  </a:solidFill>
                  <a:effectLst>
                    <a:outerShdw blurRad="38100" dist="38100" dir="2700000" algn="tl">
                      <a:srgbClr val="000000">
                        <a:alpha val="43137"/>
                      </a:srgbClr>
                    </a:outerShdw>
                  </a:effectLst>
                  <a:latin typeface="+mn-ea"/>
                  <a:cs typeface="经典综艺体简" panose="02010609000101010101" pitchFamily="49" charset="-122"/>
                </a:rPr>
                <a:t>AdreamFoundation</a:t>
              </a:r>
              <a:endParaRPr lang="en-US" altLang="zh-CN" sz="2000" dirty="0">
                <a:solidFill>
                  <a:srgbClr val="FFFFFF"/>
                </a:solidFill>
                <a:effectLst>
                  <a:outerShdw blurRad="38100" dist="38100" dir="2700000" algn="tl">
                    <a:srgbClr val="000000">
                      <a:alpha val="43137"/>
                    </a:srgbClr>
                  </a:outerShdw>
                </a:effectLst>
                <a:latin typeface="+mn-ea"/>
                <a:cs typeface="经典综艺体简" panose="02010609000101010101" pitchFamily="49" charset="-122"/>
              </a:endParaRPr>
            </a:p>
          </p:txBody>
        </p:sp>
      </p:grpSp>
      <p:sp>
        <p:nvSpPr>
          <p:cNvPr id="12" name="文本框 11"/>
          <p:cNvSpPr txBox="1"/>
          <p:nvPr/>
        </p:nvSpPr>
        <p:spPr>
          <a:xfrm>
            <a:off x="6683375" y="3950335"/>
            <a:ext cx="4441825" cy="737235"/>
          </a:xfrm>
          <a:prstGeom prst="rect">
            <a:avLst/>
          </a:prstGeom>
          <a:noFill/>
        </p:spPr>
        <p:txBody>
          <a:bodyPr wrap="square" rtlCol="0">
            <a:spAutoFit/>
          </a:bodyPr>
          <a:lstStyle/>
          <a:p>
            <a:pPr indent="457200" algn="just"/>
            <a:r>
              <a:rPr lang="zh-CN" altLang="en-US" sz="1400" noProof="0" dirty="0">
                <a:ln>
                  <a:noFill/>
                </a:ln>
                <a:solidFill>
                  <a:srgbClr val="000000">
                    <a:lumMod val="85000"/>
                    <a:lumOff val="15000"/>
                  </a:srgbClr>
                </a:solidFill>
                <a:effectLst/>
                <a:uLnTx/>
                <a:uFillTx/>
                <a:latin typeface="思源黑体 CN Regular" panose="020B0500000000000000" charset="-122"/>
                <a:ea typeface="思源黑体 CN Regular" panose="020B0500000000000000" charset="-122"/>
                <a:cs typeface="经典综艺体简" panose="02010609000101010101" pitchFamily="49" charset="-122"/>
                <a:sym typeface="+mn-ea"/>
              </a:rPr>
              <a:t>旨在发挥体育对孩子健康成长的全面功能，激发运动兴趣，培养终身体育意识，帮助塑造健全人格最终为学生一生的幸福打下坚实的基础。</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579120" y="1398905"/>
            <a:ext cx="3416935" cy="1121410"/>
          </a:xfrm>
          <a:prstGeom prst="rect">
            <a:avLst/>
          </a:prstGeom>
          <a:noFill/>
        </p:spPr>
        <p:txBody>
          <a:bodyPr wrap="square" rtlCol="0">
            <a:noAutofit/>
          </a:bodyPr>
          <a:lstStyle/>
          <a:p>
            <a:pPr marL="285750" indent="-285750" algn="just">
              <a:lnSpc>
                <a:spcPct val="130000"/>
              </a:lnSpc>
              <a:spcBef>
                <a:spcPts val="600"/>
              </a:spcBef>
              <a:spcAft>
                <a:spcPts val="600"/>
              </a:spcAft>
              <a:buFont typeface="Wingdings" panose="05000000000000000000" charset="0"/>
              <a:buChar char="Ø"/>
            </a:pPr>
            <a:r>
              <a:rPr lang="en-US" sz="1600" dirty="0">
                <a:latin typeface="思源黑体 CN Regular" panose="020B0500000000000000" charset="-122"/>
                <a:ea typeface="思源黑体 CN Regular" panose="020B0500000000000000" charset="-122"/>
                <a:cs typeface="思源黑体 CN Regular" panose="020B0500000000000000" charset="-122"/>
              </a:rPr>
              <a:t>2024</a:t>
            </a:r>
            <a:r>
              <a:rPr lang="zh-CN" altLang="en-US" sz="1600" dirty="0">
                <a:latin typeface="思源黑体 CN Regular" panose="020B0500000000000000" charset="-122"/>
                <a:ea typeface="思源黑体 CN Regular" panose="020B0500000000000000" charset="-122"/>
                <a:cs typeface="思源黑体 CN Regular" panose="020B0500000000000000" charset="-122"/>
              </a:rPr>
              <a:t>秋季学期，全国共计有运营期内</a:t>
            </a:r>
            <a:r>
              <a:rPr lang="en-US" altLang="zh-CN" sz="1600" b="1" dirty="0">
                <a:solidFill>
                  <a:srgbClr val="C00000"/>
                </a:solidFill>
                <a:latin typeface="思源黑体 CN Regular" panose="020B0500000000000000" charset="-122"/>
                <a:ea typeface="思源黑体 CN Regular" panose="020B0500000000000000" charset="-122"/>
                <a:cs typeface="思源黑体 CN Regular" panose="020B0500000000000000" charset="-122"/>
              </a:rPr>
              <a:t>21</a:t>
            </a:r>
            <a:r>
              <a:rPr lang="zh-CN" altLang="en-US" sz="1600" b="1" dirty="0">
                <a:solidFill>
                  <a:srgbClr val="C00000"/>
                </a:solidFill>
                <a:latin typeface="思源黑体 CN Regular" panose="020B0500000000000000" charset="-122"/>
                <a:ea typeface="思源黑体 CN Regular" panose="020B0500000000000000" charset="-122"/>
                <a:cs typeface="思源黑体 CN Regular" panose="020B0500000000000000" charset="-122"/>
              </a:rPr>
              <a:t>个</a:t>
            </a:r>
            <a:r>
              <a:rPr lang="zh-CN" altLang="en-US" sz="1600" dirty="0">
                <a:latin typeface="思源黑体 CN Regular" panose="020B0500000000000000" charset="-122"/>
                <a:ea typeface="思源黑体 CN Regular" panose="020B0500000000000000" charset="-122"/>
                <a:cs typeface="思源黑体 CN Regular" panose="020B0500000000000000" charset="-122"/>
              </a:rPr>
              <a:t>省份</a:t>
            </a:r>
            <a:r>
              <a:rPr lang="en-US" altLang="zh-CN" sz="1600" b="1" dirty="0">
                <a:solidFill>
                  <a:srgbClr val="C00000"/>
                </a:solidFill>
                <a:latin typeface="思源黑体 CN Regular" panose="020B0500000000000000" charset="-122"/>
                <a:ea typeface="思源黑体 CN Regular" panose="020B0500000000000000" charset="-122"/>
                <a:cs typeface="思源黑体 CN Regular" panose="020B0500000000000000" charset="-122"/>
              </a:rPr>
              <a:t>250</a:t>
            </a:r>
            <a:r>
              <a:rPr lang="zh-CN" altLang="en-US" sz="1600" b="1" dirty="0">
                <a:solidFill>
                  <a:srgbClr val="C00000"/>
                </a:solidFill>
                <a:latin typeface="思源黑体 CN Regular" panose="020B0500000000000000" charset="-122"/>
                <a:ea typeface="思源黑体 CN Regular" panose="020B0500000000000000" charset="-122"/>
                <a:cs typeface="思源黑体 CN Regular" panose="020B0500000000000000" charset="-122"/>
              </a:rPr>
              <a:t>所</a:t>
            </a:r>
            <a:r>
              <a:rPr lang="zh-CN" altLang="en-US" sz="1600" dirty="0">
                <a:latin typeface="思源黑体 CN Regular" panose="020B0500000000000000" charset="-122"/>
                <a:ea typeface="思源黑体 CN Regular" panose="020B0500000000000000" charset="-122"/>
                <a:cs typeface="思源黑体 CN Regular" panose="020B0500000000000000" charset="-122"/>
              </a:rPr>
              <a:t>学校</a:t>
            </a:r>
            <a:r>
              <a:rPr lang="en-US" altLang="zh-CN" sz="1600" b="1" dirty="0">
                <a:solidFill>
                  <a:srgbClr val="C00000"/>
                </a:solidFill>
                <a:latin typeface="思源黑体 CN Regular" panose="020B0500000000000000" charset="-122"/>
                <a:ea typeface="思源黑体 CN Regular" panose="020B0500000000000000" charset="-122"/>
                <a:cs typeface="思源黑体 CN Regular" panose="020B0500000000000000" charset="-122"/>
              </a:rPr>
              <a:t>405</a:t>
            </a:r>
            <a:r>
              <a:rPr lang="zh-CN" altLang="en-US" sz="1600" b="1" dirty="0">
                <a:solidFill>
                  <a:srgbClr val="C00000"/>
                </a:solidFill>
                <a:latin typeface="思源黑体 CN Regular" panose="020B0500000000000000" charset="-122"/>
                <a:ea typeface="思源黑体 CN Regular" panose="020B0500000000000000" charset="-122"/>
                <a:cs typeface="思源黑体 CN Regular" panose="020B0500000000000000" charset="-122"/>
              </a:rPr>
              <a:t>位</a:t>
            </a:r>
            <a:r>
              <a:rPr lang="zh-CN" altLang="en-US" sz="1600" dirty="0">
                <a:latin typeface="思源黑体 CN Regular" panose="020B0500000000000000" charset="-122"/>
                <a:ea typeface="思源黑体 CN Regular" panose="020B0500000000000000" charset="-122"/>
                <a:cs typeface="思源黑体 CN Regular" panose="020B0500000000000000" charset="-122"/>
              </a:rPr>
              <a:t>体育教师在线上排课</a:t>
            </a:r>
            <a:r>
              <a:rPr lang="en-US" altLang="zh-CN" sz="1600" b="1" dirty="0">
                <a:solidFill>
                  <a:srgbClr val="C00000"/>
                </a:solidFill>
                <a:latin typeface="思源黑体 CN Regular" panose="020B0500000000000000" charset="-122"/>
                <a:ea typeface="思源黑体 CN Regular" panose="020B0500000000000000" charset="-122"/>
                <a:cs typeface="思源黑体 CN Regular" panose="020B0500000000000000" charset="-122"/>
              </a:rPr>
              <a:t>12,170</a:t>
            </a:r>
            <a:r>
              <a:rPr lang="zh-CN" altLang="en-US" sz="1600" b="1" dirty="0">
                <a:solidFill>
                  <a:srgbClr val="C00000"/>
                </a:solidFill>
                <a:latin typeface="思源黑体 CN Regular" panose="020B0500000000000000" charset="-122"/>
                <a:ea typeface="思源黑体 CN Regular" panose="020B0500000000000000" charset="-122"/>
                <a:cs typeface="思源黑体 CN Regular" panose="020B0500000000000000" charset="-122"/>
              </a:rPr>
              <a:t>节</a:t>
            </a:r>
            <a:r>
              <a:rPr lang="zh-CN" altLang="en-US" sz="1600" dirty="0">
                <a:latin typeface="思源黑体 CN Regular" panose="020B0500000000000000" charset="-122"/>
                <a:ea typeface="思源黑体 CN Regular" panose="020B0500000000000000" charset="-122"/>
                <a:cs typeface="思源黑体 CN Regular" panose="020B0500000000000000" charset="-122"/>
              </a:rPr>
              <a:t>；</a:t>
            </a:r>
            <a:endParaRPr lang="zh-CN" altLang="en-US" sz="1600" b="1" dirty="0">
              <a:solidFill>
                <a:schemeClr val="tx1"/>
              </a:solidFill>
              <a:latin typeface="思源黑体 CN Regular" panose="020B0500000000000000" charset="-122"/>
              <a:ea typeface="思源黑体 CN Regular" panose="020B0500000000000000" charset="-122"/>
              <a:cs typeface="思源黑体 CN Regular" panose="020B0500000000000000" charset="-122"/>
            </a:endParaRPr>
          </a:p>
        </p:txBody>
      </p:sp>
      <p:sp>
        <p:nvSpPr>
          <p:cNvPr id="93" name="直角三角形 92"/>
          <p:cNvSpPr/>
          <p:nvPr>
            <p:custDataLst>
              <p:tags r:id="rId2"/>
            </p:custDataLst>
          </p:nvPr>
        </p:nvSpPr>
        <p:spPr>
          <a:xfrm>
            <a:off x="0" y="6050915"/>
            <a:ext cx="687070" cy="807085"/>
          </a:xfrm>
          <a:prstGeom prst="rtTriangle">
            <a:avLst/>
          </a:prstGeom>
          <a:gradFill>
            <a:gsLst>
              <a:gs pos="0">
                <a:srgbClr val="CC0011"/>
              </a:gs>
              <a:gs pos="100000">
                <a:srgbClr val="BA000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custDataLst>
              <p:tags r:id="rId3"/>
            </p:custDataLst>
          </p:nvPr>
        </p:nvSpPr>
        <p:spPr>
          <a:xfrm>
            <a:off x="577850" y="1392555"/>
            <a:ext cx="3418205" cy="1154430"/>
          </a:xfrm>
          <a:prstGeom prst="rect">
            <a:avLst/>
          </a:prstGeom>
          <a:noFill/>
          <a:ln w="19050" cmpd="sng">
            <a:solidFill>
              <a:srgbClr val="C20010"/>
            </a:solidFill>
            <a:prstDash val="sys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4"/>
            </p:custDataLst>
          </p:nvPr>
        </p:nvSpPr>
        <p:spPr>
          <a:xfrm>
            <a:off x="826135" y="350520"/>
            <a:ext cx="6096000" cy="431165"/>
          </a:xfrm>
          <a:prstGeom prst="rect">
            <a:avLst/>
          </a:prstGeom>
          <a:noFill/>
        </p:spPr>
        <p:txBody>
          <a:bodyPr wrap="square" rtlCol="0" anchor="t">
            <a:spAutoFit/>
          </a:bodyPr>
          <a:lstStyle/>
          <a:p>
            <a:pPr lvl="0" algn="l">
              <a:buClrTx/>
              <a:buSzTx/>
              <a:buFontTx/>
            </a:pPr>
            <a:r>
              <a:rPr lang="zh-CN" altLang="en-US" sz="2205" b="1" dirty="0">
                <a:gradFill>
                  <a:gsLst>
                    <a:gs pos="0">
                      <a:srgbClr val="E30000"/>
                    </a:gs>
                    <a:gs pos="100000">
                      <a:srgbClr val="760303"/>
                    </a:gs>
                  </a:gsLst>
                  <a:lin scaled="0"/>
                </a:gradFill>
                <a:latin typeface="思源黑体 CN Bold" panose="020B0800000000000000" charset="-122"/>
                <a:ea typeface="思源黑体 CN Bold" panose="020B0800000000000000" charset="-122"/>
                <a:sym typeface="+mn-ea"/>
              </a:rPr>
              <a:t>《运动梦想课》开排课数据</a:t>
            </a:r>
          </a:p>
        </p:txBody>
      </p:sp>
      <p:sp>
        <p:nvSpPr>
          <p:cNvPr id="6" name="矩形 5"/>
          <p:cNvSpPr/>
          <p:nvPr>
            <p:custDataLst>
              <p:tags r:id="rId5"/>
            </p:custDataLst>
          </p:nvPr>
        </p:nvSpPr>
        <p:spPr>
          <a:xfrm>
            <a:off x="579120" y="410210"/>
            <a:ext cx="108585" cy="387350"/>
          </a:xfrm>
          <a:prstGeom prst="rect">
            <a:avLst/>
          </a:prstGeom>
          <a:gradFill>
            <a:gsLst>
              <a:gs pos="0">
                <a:srgbClr val="E30000"/>
              </a:gs>
              <a:gs pos="100000">
                <a:srgbClr val="76030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思源黑体 CN Regular" panose="020B0500000000000000" charset="-122"/>
              <a:cs typeface="+mn-cs"/>
            </a:endParaRPr>
          </a:p>
        </p:txBody>
      </p:sp>
      <p:sp>
        <p:nvSpPr>
          <p:cNvPr id="2" name="矩形 1"/>
          <p:cNvSpPr/>
          <p:nvPr>
            <p:custDataLst>
              <p:tags r:id="rId6"/>
            </p:custDataLst>
          </p:nvPr>
        </p:nvSpPr>
        <p:spPr>
          <a:xfrm>
            <a:off x="579120" y="2896235"/>
            <a:ext cx="3416935" cy="1098550"/>
          </a:xfrm>
          <a:prstGeom prst="rect">
            <a:avLst/>
          </a:prstGeom>
          <a:noFill/>
          <a:ln w="19050" cmpd="sng">
            <a:solidFill>
              <a:srgbClr val="C20010"/>
            </a:solidFill>
            <a:prstDash val="sys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custDataLst>
              <p:tags r:id="rId7"/>
            </p:custDataLst>
          </p:nvPr>
        </p:nvSpPr>
        <p:spPr>
          <a:xfrm>
            <a:off x="575945" y="2896235"/>
            <a:ext cx="3418840" cy="1102995"/>
          </a:xfrm>
          <a:prstGeom prst="rect">
            <a:avLst/>
          </a:prstGeom>
          <a:noFill/>
        </p:spPr>
        <p:txBody>
          <a:bodyPr wrap="square" rtlCol="0">
            <a:noAutofit/>
          </a:bodyPr>
          <a:lstStyle/>
          <a:p>
            <a:pPr marL="285750" indent="-285750" algn="just">
              <a:lnSpc>
                <a:spcPct val="130000"/>
              </a:lnSpc>
              <a:spcBef>
                <a:spcPts val="600"/>
              </a:spcBef>
              <a:spcAft>
                <a:spcPts val="600"/>
              </a:spcAft>
              <a:buClrTx/>
              <a:buSzTx/>
              <a:buFont typeface="Wingdings" panose="05000000000000000000" charset="0"/>
              <a:buChar char="Ø"/>
            </a:pPr>
            <a:r>
              <a:rPr lang="en-US" altLang="zh-CN" sz="1600">
                <a:latin typeface="思源黑体 CN Regular" panose="020B0500000000000000" charset="-122"/>
                <a:ea typeface="思源黑体 CN Regular" panose="020B0500000000000000" charset="-122"/>
                <a:cs typeface="思源黑体 CN Regular" panose="020B0500000000000000" charset="-122"/>
                <a:sym typeface="+mn-ea"/>
              </a:rPr>
              <a:t>来自</a:t>
            </a:r>
            <a:r>
              <a:rPr lang="en-US" altLang="zh-CN" sz="1600" b="1">
                <a:solidFill>
                  <a:srgbClr val="C00000"/>
                </a:solidFill>
                <a:latin typeface="思源黑体 CN Regular" panose="020B0500000000000000" charset="-122"/>
                <a:ea typeface="思源黑体 CN Regular" panose="020B0500000000000000" charset="-122"/>
                <a:cs typeface="思源黑体 CN Regular" panose="020B0500000000000000" charset="-122"/>
                <a:sym typeface="+mn-ea"/>
              </a:rPr>
              <a:t>176所</a:t>
            </a:r>
            <a:r>
              <a:rPr lang="en-US" altLang="zh-CN" sz="1600">
                <a:latin typeface="思源黑体 CN Regular" panose="020B0500000000000000" charset="-122"/>
                <a:ea typeface="思源黑体 CN Regular" panose="020B0500000000000000" charset="-122"/>
                <a:cs typeface="思源黑体 CN Regular" panose="020B0500000000000000" charset="-122"/>
                <a:sym typeface="+mn-ea"/>
              </a:rPr>
              <a:t>学校</a:t>
            </a:r>
            <a:r>
              <a:rPr lang="en-US" altLang="zh-CN" sz="1600" b="1">
                <a:solidFill>
                  <a:srgbClr val="C00000"/>
                </a:solidFill>
                <a:latin typeface="思源黑体 CN Regular" panose="020B0500000000000000" charset="-122"/>
                <a:ea typeface="思源黑体 CN Regular" panose="020B0500000000000000" charset="-122"/>
                <a:cs typeface="思源黑体 CN Regular" panose="020B0500000000000000" charset="-122"/>
                <a:sym typeface="+mn-ea"/>
              </a:rPr>
              <a:t>275位</a:t>
            </a:r>
            <a:r>
              <a:rPr lang="en-US" altLang="zh-CN" sz="1600">
                <a:latin typeface="思源黑体 CN Regular" panose="020B0500000000000000" charset="-122"/>
                <a:ea typeface="思源黑体 CN Regular" panose="020B0500000000000000" charset="-122"/>
                <a:cs typeface="思源黑体 CN Regular" panose="020B0500000000000000" charset="-122"/>
                <a:sym typeface="+mn-ea"/>
              </a:rPr>
              <a:t>教师提供了</a:t>
            </a:r>
            <a:r>
              <a:rPr lang="en-US" altLang="zh-CN" sz="1600" b="1">
                <a:solidFill>
                  <a:srgbClr val="C00000"/>
                </a:solidFill>
                <a:latin typeface="思源黑体 CN Regular" panose="020B0500000000000000" charset="-122"/>
                <a:ea typeface="思源黑体 CN Regular" panose="020B0500000000000000" charset="-122"/>
                <a:cs typeface="思源黑体 CN Regular" panose="020B0500000000000000" charset="-122"/>
                <a:sym typeface="+mn-ea"/>
              </a:rPr>
              <a:t>5,229节</a:t>
            </a:r>
            <a:r>
              <a:rPr lang="en-US" altLang="zh-CN" sz="1600">
                <a:latin typeface="思源黑体 CN Regular" panose="020B0500000000000000" charset="-122"/>
                <a:ea typeface="思源黑体 CN Regular" panose="020B0500000000000000" charset="-122"/>
                <a:cs typeface="思源黑体 CN Regular" panose="020B0500000000000000" charset="-122"/>
                <a:sym typeface="+mn-ea"/>
              </a:rPr>
              <a:t>课堂反馈，受益学生超过</a:t>
            </a:r>
            <a:r>
              <a:rPr lang="en-US" altLang="zh-CN" sz="1600" b="1">
                <a:solidFill>
                  <a:srgbClr val="C00000"/>
                </a:solidFill>
                <a:latin typeface="思源黑体 CN Regular" panose="020B0500000000000000" charset="-122"/>
                <a:ea typeface="思源黑体 CN Regular" panose="020B0500000000000000" charset="-122"/>
                <a:cs typeface="思源黑体 CN Regular" panose="020B0500000000000000" charset="-122"/>
                <a:sym typeface="+mn-ea"/>
              </a:rPr>
              <a:t>209,160人次</a:t>
            </a:r>
            <a:r>
              <a:rPr lang="en-US" altLang="zh-CN" sz="1600">
                <a:latin typeface="思源黑体 CN Regular" panose="020B0500000000000000" charset="-122"/>
                <a:ea typeface="思源黑体 CN Regular" panose="020B0500000000000000" charset="-122"/>
                <a:cs typeface="思源黑体 CN Regular" panose="020B0500000000000000" charset="-122"/>
                <a:sym typeface="+mn-ea"/>
              </a:rPr>
              <a:t>。</a:t>
            </a:r>
            <a:endParaRPr lang="zh-CN" altLang="en-US"/>
          </a:p>
        </p:txBody>
      </p:sp>
      <p:graphicFrame>
        <p:nvGraphicFramePr>
          <p:cNvPr id="7" name="图表 6"/>
          <p:cNvGraphicFramePr/>
          <p:nvPr/>
        </p:nvGraphicFramePr>
        <p:xfrm>
          <a:off x="3994785" y="502920"/>
          <a:ext cx="8017510" cy="6078855"/>
        </p:xfrm>
        <a:graphic>
          <a:graphicData uri="http://schemas.openxmlformats.org/drawingml/2006/chart">
            <c:chart xmlns:c="http://schemas.openxmlformats.org/drawingml/2006/chart" xmlns:r="http://schemas.openxmlformats.org/officeDocument/2006/relationships" r:id="rId10"/>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93" name="直角三角形 92"/>
          <p:cNvSpPr/>
          <p:nvPr>
            <p:custDataLst>
              <p:tags r:id="rId1"/>
            </p:custDataLst>
          </p:nvPr>
        </p:nvSpPr>
        <p:spPr>
          <a:xfrm>
            <a:off x="0" y="6050915"/>
            <a:ext cx="687070" cy="807085"/>
          </a:xfrm>
          <a:prstGeom prst="rtTriangle">
            <a:avLst/>
          </a:prstGeom>
          <a:gradFill>
            <a:gsLst>
              <a:gs pos="0">
                <a:srgbClr val="CC0011"/>
              </a:gs>
              <a:gs pos="100000">
                <a:srgbClr val="BA000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2"/>
            </p:custDataLst>
          </p:nvPr>
        </p:nvSpPr>
        <p:spPr>
          <a:xfrm>
            <a:off x="826135" y="350520"/>
            <a:ext cx="6096000" cy="431165"/>
          </a:xfrm>
          <a:prstGeom prst="rect">
            <a:avLst/>
          </a:prstGeom>
          <a:noFill/>
        </p:spPr>
        <p:txBody>
          <a:bodyPr wrap="square" rtlCol="0" anchor="t">
            <a:spAutoFit/>
          </a:bodyPr>
          <a:lstStyle/>
          <a:p>
            <a:pPr lvl="0" algn="l">
              <a:buClrTx/>
              <a:buSzTx/>
              <a:buFontTx/>
            </a:pPr>
            <a:r>
              <a:rPr lang="zh-CN" altLang="en-US" sz="2205" b="1" dirty="0">
                <a:gradFill>
                  <a:gsLst>
                    <a:gs pos="0">
                      <a:srgbClr val="E30000"/>
                    </a:gs>
                    <a:gs pos="100000">
                      <a:srgbClr val="760303"/>
                    </a:gs>
                  </a:gsLst>
                  <a:lin scaled="0"/>
                </a:gradFill>
                <a:latin typeface="思源黑体 CN Bold" panose="020B0800000000000000" charset="-122"/>
                <a:ea typeface="思源黑体 CN Bold" panose="020B0800000000000000" charset="-122"/>
                <a:sym typeface="+mn-ea"/>
              </a:rPr>
              <a:t>《运动梦想课》开课运营</a:t>
            </a:r>
          </a:p>
        </p:txBody>
      </p:sp>
      <p:sp>
        <p:nvSpPr>
          <p:cNvPr id="6" name="矩形 5"/>
          <p:cNvSpPr/>
          <p:nvPr>
            <p:custDataLst>
              <p:tags r:id="rId3"/>
            </p:custDataLst>
          </p:nvPr>
        </p:nvSpPr>
        <p:spPr>
          <a:xfrm>
            <a:off x="579120" y="410210"/>
            <a:ext cx="108585" cy="387350"/>
          </a:xfrm>
          <a:prstGeom prst="rect">
            <a:avLst/>
          </a:prstGeom>
          <a:gradFill>
            <a:gsLst>
              <a:gs pos="0">
                <a:srgbClr val="E30000"/>
              </a:gs>
              <a:gs pos="100000">
                <a:srgbClr val="76030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思源黑体 CN Regular" panose="020B0500000000000000" charset="-122"/>
              <a:cs typeface="+mn-cs"/>
            </a:endParaRPr>
          </a:p>
        </p:txBody>
      </p:sp>
      <p:sp>
        <p:nvSpPr>
          <p:cNvPr id="8" name="文本框 7"/>
          <p:cNvSpPr txBox="1"/>
          <p:nvPr>
            <p:custDataLst>
              <p:tags r:id="rId4"/>
            </p:custDataLst>
          </p:nvPr>
        </p:nvSpPr>
        <p:spPr>
          <a:xfrm>
            <a:off x="579755" y="916305"/>
            <a:ext cx="5386070" cy="4435475"/>
          </a:xfrm>
          <a:prstGeom prst="rect">
            <a:avLst/>
          </a:prstGeom>
          <a:noFill/>
        </p:spPr>
        <p:txBody>
          <a:bodyPr wrap="square" rtlCol="0">
            <a:noAutofit/>
          </a:bodyPr>
          <a:lstStyle/>
          <a:p>
            <a:pPr marL="285750" indent="-285750" algn="just">
              <a:lnSpc>
                <a:spcPct val="130000"/>
              </a:lnSpc>
              <a:spcBef>
                <a:spcPts val="600"/>
              </a:spcBef>
              <a:spcAft>
                <a:spcPts val="600"/>
              </a:spcAft>
              <a:buFont typeface="Wingdings" panose="05000000000000000000" charset="0"/>
              <a:buChar char="Ø"/>
            </a:pPr>
            <a:r>
              <a:rPr lang="en-US" altLang="zh-CN" sz="1600">
                <a:latin typeface="思源黑体 CN Regular" panose="020B0500000000000000" charset="-122"/>
                <a:ea typeface="思源黑体 CN Regular" panose="020B0500000000000000" charset="-122"/>
                <a:cs typeface="思源黑体 CN Regular" panose="020B0500000000000000" charset="-122"/>
              </a:rPr>
              <a:t>11</a:t>
            </a:r>
            <a:r>
              <a:rPr lang="zh-CN" altLang="en-US" sz="1600">
                <a:latin typeface="思源黑体 CN Regular" panose="020B0500000000000000" charset="-122"/>
                <a:ea typeface="思源黑体 CN Regular" panose="020B0500000000000000" charset="-122"/>
                <a:cs typeface="思源黑体 CN Regular" panose="020B0500000000000000" charset="-122"/>
              </a:rPr>
              <a:t>月</a:t>
            </a:r>
            <a:r>
              <a:rPr lang="en-US" altLang="zh-CN" sz="1600">
                <a:latin typeface="思源黑体 CN Regular" panose="020B0500000000000000" charset="-122"/>
                <a:ea typeface="思源黑体 CN Regular" panose="020B0500000000000000" charset="-122"/>
                <a:cs typeface="思源黑体 CN Regular" panose="020B0500000000000000" charset="-122"/>
              </a:rPr>
              <a:t>27</a:t>
            </a:r>
            <a:r>
              <a:rPr lang="zh-CN" altLang="en-US" sz="1600">
                <a:latin typeface="思源黑体 CN Regular" panose="020B0500000000000000" charset="-122"/>
                <a:ea typeface="思源黑体 CN Regular" panose="020B0500000000000000" charset="-122"/>
                <a:cs typeface="思源黑体 CN Regular" panose="020B0500000000000000" charset="-122"/>
              </a:rPr>
              <a:t>日和</a:t>
            </a:r>
            <a:r>
              <a:rPr lang="en-US" altLang="zh-CN" sz="1600">
                <a:latin typeface="思源黑体 CN Regular" panose="020B0500000000000000" charset="-122"/>
                <a:ea typeface="思源黑体 CN Regular" panose="020B0500000000000000" charset="-122"/>
                <a:cs typeface="思源黑体 CN Regular" panose="020B0500000000000000" charset="-122"/>
              </a:rPr>
              <a:t>12</a:t>
            </a:r>
            <a:r>
              <a:rPr lang="zh-CN" altLang="en-US" sz="1600">
                <a:latin typeface="思源黑体 CN Regular" panose="020B0500000000000000" charset="-122"/>
                <a:ea typeface="思源黑体 CN Regular" panose="020B0500000000000000" charset="-122"/>
                <a:cs typeface="思源黑体 CN Regular" panose="020B0500000000000000" charset="-122"/>
              </a:rPr>
              <a:t>月</a:t>
            </a:r>
            <a:r>
              <a:rPr lang="en-US" altLang="zh-CN" sz="1600">
                <a:latin typeface="思源黑体 CN Regular" panose="020B0500000000000000" charset="-122"/>
                <a:ea typeface="思源黑体 CN Regular" panose="020B0500000000000000" charset="-122"/>
                <a:cs typeface="思源黑体 CN Regular" panose="020B0500000000000000" charset="-122"/>
              </a:rPr>
              <a:t>25</a:t>
            </a:r>
            <a:r>
              <a:rPr lang="zh-CN" altLang="en-US" sz="1600">
                <a:latin typeface="思源黑体 CN Regular" panose="020B0500000000000000" charset="-122"/>
                <a:ea typeface="思源黑体 CN Regular" panose="020B0500000000000000" charset="-122"/>
                <a:cs typeface="思源黑体 CN Regular" panose="020B0500000000000000" charset="-122"/>
              </a:rPr>
              <a:t>日，分别组织开展了《运动梦想课》二星讲师</a:t>
            </a:r>
            <a:r>
              <a:rPr lang="en-US" altLang="zh-CN" sz="1600">
                <a:latin typeface="思源黑体 CN Regular" panose="020B0500000000000000" charset="-122"/>
                <a:ea typeface="思源黑体 CN Regular" panose="020B0500000000000000" charset="-122"/>
                <a:cs typeface="思源黑体 CN Regular" panose="020B0500000000000000" charset="-122"/>
              </a:rPr>
              <a:t>11</a:t>
            </a:r>
            <a:r>
              <a:rPr lang="zh-CN" altLang="en-US" sz="1600">
                <a:latin typeface="思源黑体 CN Regular" panose="020B0500000000000000" charset="-122"/>
                <a:ea typeface="思源黑体 CN Regular" panose="020B0500000000000000" charset="-122"/>
                <a:cs typeface="思源黑体 CN Regular" panose="020B0500000000000000" charset="-122"/>
              </a:rPr>
              <a:t>月和</a:t>
            </a:r>
            <a:r>
              <a:rPr lang="en-US" altLang="zh-CN" sz="1600">
                <a:latin typeface="思源黑体 CN Regular" panose="020B0500000000000000" charset="-122"/>
                <a:ea typeface="思源黑体 CN Regular" panose="020B0500000000000000" charset="-122"/>
                <a:cs typeface="思源黑体 CN Regular" panose="020B0500000000000000" charset="-122"/>
              </a:rPr>
              <a:t>12</a:t>
            </a:r>
            <a:r>
              <a:rPr lang="zh-CN" altLang="en-US" sz="1600">
                <a:latin typeface="思源黑体 CN Regular" panose="020B0500000000000000" charset="-122"/>
                <a:ea typeface="思源黑体 CN Regular" panose="020B0500000000000000" charset="-122"/>
                <a:cs typeface="思源黑体 CN Regular" panose="020B0500000000000000" charset="-122"/>
              </a:rPr>
              <a:t>月分享会。</a:t>
            </a:r>
          </a:p>
          <a:p>
            <a:pPr marL="285750" indent="-285750" algn="just">
              <a:lnSpc>
                <a:spcPct val="130000"/>
              </a:lnSpc>
              <a:spcBef>
                <a:spcPts val="600"/>
              </a:spcBef>
              <a:spcAft>
                <a:spcPts val="600"/>
              </a:spcAft>
              <a:buFont typeface="Wingdings" panose="05000000000000000000" charset="0"/>
              <a:buChar char="Ø"/>
            </a:pPr>
            <a:r>
              <a:rPr lang="en-US" altLang="zh-CN" sz="1600">
                <a:latin typeface="思源黑体 CN Regular" panose="020B0500000000000000" charset="-122"/>
                <a:ea typeface="思源黑体 CN Regular" panose="020B0500000000000000" charset="-122"/>
                <a:cs typeface="思源黑体 CN Regular" panose="020B0500000000000000" charset="-122"/>
              </a:rPr>
              <a:t>11</a:t>
            </a:r>
            <a:r>
              <a:rPr lang="zh-CN" altLang="en-US" sz="1600">
                <a:latin typeface="思源黑体 CN Regular" panose="020B0500000000000000" charset="-122"/>
                <a:ea typeface="思源黑体 CN Regular" panose="020B0500000000000000" charset="-122"/>
                <a:cs typeface="思源黑体 CN Regular" panose="020B0500000000000000" charset="-122"/>
              </a:rPr>
              <a:t>月分享会：荀长月老师分享了星级成长之路，突出持续培训对教学技能提升的关键作用；崔艳芳老师讲述了从梦想萌芽到二星蜕变的历程以及将课程理念融入教学的实践探索；杨建荣老师聚焦于常规体育课与《运动梦想课》的结合，特别是在攀岩特色课程中的创新融合，为学生带来更丰富的运动体验。此次分享会有</a:t>
            </a:r>
            <a:r>
              <a:rPr lang="en-US" altLang="zh-CN" sz="1600" b="1">
                <a:solidFill>
                  <a:srgbClr val="C00000"/>
                </a:solidFill>
                <a:latin typeface="思源黑体 CN Regular" panose="020B0500000000000000" charset="-122"/>
                <a:ea typeface="思源黑体 CN Regular" panose="020B0500000000000000" charset="-122"/>
                <a:cs typeface="思源黑体 CN Regular" panose="020B0500000000000000" charset="-122"/>
              </a:rPr>
              <a:t>323人</a:t>
            </a:r>
            <a:r>
              <a:rPr lang="zh-CN" altLang="en-US" sz="1600">
                <a:latin typeface="思源黑体 CN Regular" panose="020B0500000000000000" charset="-122"/>
                <a:ea typeface="思源黑体 CN Regular" panose="020B0500000000000000" charset="-122"/>
                <a:cs typeface="思源黑体 CN Regular" panose="020B0500000000000000" charset="-122"/>
              </a:rPr>
              <a:t>参与，全程积极互动，累计</a:t>
            </a:r>
            <a:r>
              <a:rPr lang="en-US" altLang="zh-CN" sz="1600" b="1">
                <a:solidFill>
                  <a:srgbClr val="C00000"/>
                </a:solidFill>
                <a:latin typeface="思源黑体 CN Regular" panose="020B0500000000000000" charset="-122"/>
                <a:ea typeface="思源黑体 CN Regular" panose="020B0500000000000000" charset="-122"/>
                <a:cs typeface="思源黑体 CN Regular" panose="020B0500000000000000" charset="-122"/>
              </a:rPr>
              <a:t>273条</a:t>
            </a:r>
            <a:r>
              <a:rPr lang="zh-CN" altLang="en-US" sz="1600">
                <a:latin typeface="思源黑体 CN Regular" panose="020B0500000000000000" charset="-122"/>
                <a:ea typeface="思源黑体 CN Regular" panose="020B0500000000000000" charset="-122"/>
                <a:cs typeface="思源黑体 CN Regular" panose="020B0500000000000000" charset="-122"/>
              </a:rPr>
              <a:t>评论。</a:t>
            </a:r>
          </a:p>
          <a:p>
            <a:pPr marL="285750" indent="-285750" algn="just">
              <a:lnSpc>
                <a:spcPct val="130000"/>
              </a:lnSpc>
              <a:spcBef>
                <a:spcPts val="600"/>
              </a:spcBef>
              <a:spcAft>
                <a:spcPts val="600"/>
              </a:spcAft>
              <a:buFont typeface="Wingdings" panose="05000000000000000000" charset="0"/>
              <a:buChar char="Ø"/>
            </a:pPr>
            <a:r>
              <a:rPr lang="en-US" altLang="zh-CN" sz="1600">
                <a:latin typeface="思源黑体 CN Regular" panose="020B0500000000000000" charset="-122"/>
                <a:ea typeface="思源黑体 CN Regular" panose="020B0500000000000000" charset="-122"/>
                <a:cs typeface="思源黑体 CN Regular" panose="020B0500000000000000" charset="-122"/>
              </a:rPr>
              <a:t>12</a:t>
            </a:r>
            <a:r>
              <a:rPr lang="zh-CN" altLang="en-US" sz="1600">
                <a:latin typeface="思源黑体 CN Regular" panose="020B0500000000000000" charset="-122"/>
                <a:ea typeface="思源黑体 CN Regular" panose="020B0500000000000000" charset="-122"/>
                <a:cs typeface="思源黑体 CN Regular" panose="020B0500000000000000" charset="-122"/>
              </a:rPr>
              <a:t>月分享会：张博老师分享了小网球运动对日常体育教学的促进，通过系统的培训和实践，将小网球运动的特点和优势融入学校体育教学；聂牡丹老师分享了个人成长历程和教学实践，强调了通过不断学习和实践，提升教学技能，推动项目在学校的落地实施。此次分享会有</a:t>
            </a:r>
            <a:r>
              <a:rPr lang="en-US" altLang="zh-CN" sz="1600" b="1">
                <a:solidFill>
                  <a:srgbClr val="C00000"/>
                </a:solidFill>
                <a:latin typeface="思源黑体 CN Regular" panose="020B0500000000000000" charset="-122"/>
                <a:ea typeface="思源黑体 CN Regular" panose="020B0500000000000000" charset="-122"/>
                <a:cs typeface="思源黑体 CN Regular" panose="020B0500000000000000" charset="-122"/>
              </a:rPr>
              <a:t>230人</a:t>
            </a:r>
            <a:r>
              <a:rPr lang="zh-CN" altLang="en-US" sz="1600">
                <a:latin typeface="思源黑体 CN Regular" panose="020B0500000000000000" charset="-122"/>
                <a:ea typeface="思源黑体 CN Regular" panose="020B0500000000000000" charset="-122"/>
                <a:cs typeface="思源黑体 CN Regular" panose="020B0500000000000000" charset="-122"/>
              </a:rPr>
              <a:t>参与，全程积极互动，累计</a:t>
            </a:r>
            <a:r>
              <a:rPr lang="en-US" altLang="zh-CN" sz="1600" b="1">
                <a:solidFill>
                  <a:srgbClr val="C00000"/>
                </a:solidFill>
                <a:latin typeface="思源黑体 CN Regular" panose="020B0500000000000000" charset="-122"/>
                <a:ea typeface="思源黑体 CN Regular" panose="020B0500000000000000" charset="-122"/>
                <a:cs typeface="思源黑体 CN Regular" panose="020B0500000000000000" charset="-122"/>
              </a:rPr>
              <a:t>483条</a:t>
            </a:r>
            <a:r>
              <a:rPr lang="zh-CN" altLang="en-US" sz="1600">
                <a:latin typeface="思源黑体 CN Regular" panose="020B0500000000000000" charset="-122"/>
                <a:ea typeface="思源黑体 CN Regular" panose="020B0500000000000000" charset="-122"/>
                <a:cs typeface="思源黑体 CN Regular" panose="020B0500000000000000" charset="-122"/>
              </a:rPr>
              <a:t>评论。</a:t>
            </a:r>
          </a:p>
        </p:txBody>
      </p:sp>
      <p:sp>
        <p:nvSpPr>
          <p:cNvPr id="9" name="矩形 8"/>
          <p:cNvSpPr/>
          <p:nvPr>
            <p:custDataLst>
              <p:tags r:id="rId5"/>
            </p:custDataLst>
          </p:nvPr>
        </p:nvSpPr>
        <p:spPr>
          <a:xfrm>
            <a:off x="579120" y="916305"/>
            <a:ext cx="5386070" cy="5222875"/>
          </a:xfrm>
          <a:prstGeom prst="rect">
            <a:avLst/>
          </a:prstGeom>
          <a:noFill/>
          <a:ln w="19050" cmpd="sng">
            <a:solidFill>
              <a:srgbClr val="C20010"/>
            </a:solidFill>
            <a:prstDash val="sys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WPS拼图1"/>
          <p:cNvPicPr>
            <a:picLocks noChangeAspect="1"/>
          </p:cNvPicPr>
          <p:nvPr/>
        </p:nvPicPr>
        <p:blipFill>
          <a:blip r:embed="rId8"/>
          <a:stretch>
            <a:fillRect/>
          </a:stretch>
        </p:blipFill>
        <p:spPr>
          <a:xfrm>
            <a:off x="9251950" y="1676400"/>
            <a:ext cx="2538730" cy="3505200"/>
          </a:xfrm>
          <a:prstGeom prst="rect">
            <a:avLst/>
          </a:prstGeom>
        </p:spPr>
      </p:pic>
      <p:pic>
        <p:nvPicPr>
          <p:cNvPr id="10" name="图片 9" descr="WPS拼图0"/>
          <p:cNvPicPr>
            <a:picLocks noChangeAspect="1"/>
          </p:cNvPicPr>
          <p:nvPr/>
        </p:nvPicPr>
        <p:blipFill>
          <a:blip r:embed="rId9"/>
          <a:stretch>
            <a:fillRect/>
          </a:stretch>
        </p:blipFill>
        <p:spPr>
          <a:xfrm>
            <a:off x="6544310" y="904240"/>
            <a:ext cx="2531110" cy="523494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4"/>
          <a:stretch>
            <a:fillRect/>
          </a:stretch>
        </a:blipFill>
        <a:effectLst/>
      </p:bgPr>
    </p:bg>
    <p:spTree>
      <p:nvGrpSpPr>
        <p:cNvPr id="1" name=""/>
        <p:cNvGrpSpPr/>
        <p:nvPr/>
      </p:nvGrpSpPr>
      <p:grpSpPr>
        <a:xfrm>
          <a:off x="0" y="0"/>
          <a:ext cx="0" cy="0"/>
          <a:chOff x="0" y="0"/>
          <a:chExt cx="0" cy="0"/>
        </a:xfrm>
      </p:grpSpPr>
      <p:grpSp>
        <p:nvGrpSpPr>
          <p:cNvPr id="91" name="组合 90"/>
          <p:cNvGrpSpPr/>
          <p:nvPr/>
        </p:nvGrpSpPr>
        <p:grpSpPr>
          <a:xfrm>
            <a:off x="0" y="5535930"/>
            <a:ext cx="1344295" cy="1304290"/>
            <a:chOff x="0" y="3251200"/>
            <a:chExt cx="5076722" cy="3606801"/>
          </a:xfrm>
        </p:grpSpPr>
        <p:pic>
          <p:nvPicPr>
            <p:cNvPr id="92" name="图片 91"/>
            <p:cNvPicPr>
              <a:picLocks noChangeAspect="1"/>
            </p:cNvPicPr>
            <p:nvPr>
              <p:custDataLst>
                <p:tags r:id="rId9"/>
              </p:custDataLst>
            </p:nvPr>
          </p:nvPicPr>
          <p:blipFill rotWithShape="1">
            <a:blip r:embed="rId15">
              <a:extLst>
                <a:ext uri="{28A0092B-C50C-407E-A947-70E740481C1C}">
                  <a14:useLocalDpi xmlns:a14="http://schemas.microsoft.com/office/drawing/2010/main" val="0"/>
                </a:ext>
              </a:extLst>
            </a:blip>
            <a:srcRect t="47406" r="73236"/>
            <a:stretch>
              <a:fillRect/>
            </a:stretch>
          </p:blipFill>
          <p:spPr>
            <a:xfrm>
              <a:off x="1899" y="3251200"/>
              <a:ext cx="3262002" cy="3605348"/>
            </a:xfrm>
            <a:prstGeom prst="rect">
              <a:avLst/>
            </a:prstGeom>
          </p:spPr>
        </p:pic>
        <p:sp>
          <p:nvSpPr>
            <p:cNvPr id="93" name="直角三角形 92"/>
            <p:cNvSpPr/>
            <p:nvPr>
              <p:custDataLst>
                <p:tags r:id="rId10"/>
              </p:custDataLst>
            </p:nvPr>
          </p:nvSpPr>
          <p:spPr>
            <a:xfrm>
              <a:off x="0" y="4095751"/>
              <a:ext cx="3127513" cy="2762250"/>
            </a:xfrm>
            <a:prstGeom prst="rtTriangle">
              <a:avLst/>
            </a:prstGeom>
            <a:gradFill>
              <a:gsLst>
                <a:gs pos="0">
                  <a:srgbClr val="CC0011"/>
                </a:gs>
                <a:gs pos="100000">
                  <a:srgbClr val="BA000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charset="-122"/>
                <a:ea typeface="思源黑体 CN Regular" panose="020B0500000000000000" charset="-122"/>
              </a:endParaRPr>
            </a:p>
          </p:txBody>
        </p:sp>
        <p:sp>
          <p:nvSpPr>
            <p:cNvPr id="94" name="任意多边形: 形状 10"/>
            <p:cNvSpPr/>
            <p:nvPr>
              <p:custDataLst>
                <p:tags r:id="rId11"/>
              </p:custDataLst>
            </p:nvPr>
          </p:nvSpPr>
          <p:spPr>
            <a:xfrm flipH="1">
              <a:off x="1736724" y="5266600"/>
              <a:ext cx="3073995" cy="1591401"/>
            </a:xfrm>
            <a:custGeom>
              <a:avLst/>
              <a:gdLst>
                <a:gd name="connsiteX0" fmla="*/ 3073995 w 3073995"/>
                <a:gd name="connsiteY0" fmla="*/ 0 h 1591401"/>
                <a:gd name="connsiteX1" fmla="*/ 1454891 w 3073995"/>
                <a:gd name="connsiteY1" fmla="*/ 0 h 1591401"/>
                <a:gd name="connsiteX2" fmla="*/ 0 w 3073995"/>
                <a:gd name="connsiteY2" fmla="*/ 1591401 h 1591401"/>
                <a:gd name="connsiteX3" fmla="*/ 1619104 w 3073995"/>
                <a:gd name="connsiteY3" fmla="*/ 1591401 h 1591401"/>
              </a:gdLst>
              <a:ahLst/>
              <a:cxnLst>
                <a:cxn ang="0">
                  <a:pos x="connsiteX0" y="connsiteY0"/>
                </a:cxn>
                <a:cxn ang="0">
                  <a:pos x="connsiteX1" y="connsiteY1"/>
                </a:cxn>
                <a:cxn ang="0">
                  <a:pos x="connsiteX2" y="connsiteY2"/>
                </a:cxn>
                <a:cxn ang="0">
                  <a:pos x="connsiteX3" y="connsiteY3"/>
                </a:cxn>
              </a:cxnLst>
              <a:rect l="l" t="t" r="r" b="b"/>
              <a:pathLst>
                <a:path w="3073995" h="1591401">
                  <a:moveTo>
                    <a:pt x="3073995" y="0"/>
                  </a:moveTo>
                  <a:lnTo>
                    <a:pt x="1454891" y="0"/>
                  </a:lnTo>
                  <a:lnTo>
                    <a:pt x="0" y="1591401"/>
                  </a:lnTo>
                  <a:lnTo>
                    <a:pt x="1619104" y="1591401"/>
                  </a:lnTo>
                  <a:close/>
                </a:path>
              </a:pathLst>
            </a:custGeom>
            <a:gradFill>
              <a:gsLst>
                <a:gs pos="100000">
                  <a:srgbClr val="CC0011"/>
                </a:gs>
                <a:gs pos="8000">
                  <a:srgbClr val="BA000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charset="-122"/>
                <a:ea typeface="思源黑体 CN Regular" panose="020B0500000000000000" charset="-122"/>
              </a:endParaRPr>
            </a:p>
          </p:txBody>
        </p:sp>
        <p:sp>
          <p:nvSpPr>
            <p:cNvPr id="95" name="任意多边形: 形状 17"/>
            <p:cNvSpPr/>
            <p:nvPr>
              <p:custDataLst>
                <p:tags r:id="rId12"/>
              </p:custDataLst>
            </p:nvPr>
          </p:nvSpPr>
          <p:spPr>
            <a:xfrm flipH="1">
              <a:off x="3538986" y="5476876"/>
              <a:ext cx="1537736" cy="1381124"/>
            </a:xfrm>
            <a:custGeom>
              <a:avLst/>
              <a:gdLst>
                <a:gd name="connsiteX0" fmla="*/ 1537736 w 1537736"/>
                <a:gd name="connsiteY0" fmla="*/ 0 h 1381124"/>
                <a:gd name="connsiteX1" fmla="*/ 1262651 w 1537736"/>
                <a:gd name="connsiteY1" fmla="*/ 0 h 1381124"/>
                <a:gd name="connsiteX2" fmla="*/ 0 w 1537736"/>
                <a:gd name="connsiteY2" fmla="*/ 1381124 h 1381124"/>
                <a:gd name="connsiteX3" fmla="*/ 275085 w 1537736"/>
                <a:gd name="connsiteY3" fmla="*/ 1381124 h 1381124"/>
              </a:gdLst>
              <a:ahLst/>
              <a:cxnLst>
                <a:cxn ang="0">
                  <a:pos x="connsiteX0" y="connsiteY0"/>
                </a:cxn>
                <a:cxn ang="0">
                  <a:pos x="connsiteX1" y="connsiteY1"/>
                </a:cxn>
                <a:cxn ang="0">
                  <a:pos x="connsiteX2" y="connsiteY2"/>
                </a:cxn>
                <a:cxn ang="0">
                  <a:pos x="connsiteX3" y="connsiteY3"/>
                </a:cxn>
              </a:cxnLst>
              <a:rect l="l" t="t" r="r" b="b"/>
              <a:pathLst>
                <a:path w="1537736" h="1381124">
                  <a:moveTo>
                    <a:pt x="1537736" y="0"/>
                  </a:moveTo>
                  <a:lnTo>
                    <a:pt x="1262651" y="0"/>
                  </a:lnTo>
                  <a:lnTo>
                    <a:pt x="0" y="1381124"/>
                  </a:lnTo>
                  <a:lnTo>
                    <a:pt x="275085" y="1381124"/>
                  </a:lnTo>
                  <a:close/>
                </a:path>
              </a:pathLst>
            </a:custGeom>
            <a:solidFill>
              <a:srgbClr val="E7B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charset="-122"/>
                <a:ea typeface="思源黑体 CN Regular" panose="020B0500000000000000" charset="-122"/>
              </a:endParaRPr>
            </a:p>
          </p:txBody>
        </p:sp>
      </p:grpSp>
      <p:grpSp>
        <p:nvGrpSpPr>
          <p:cNvPr id="86" name="组合 85"/>
          <p:cNvGrpSpPr/>
          <p:nvPr/>
        </p:nvGrpSpPr>
        <p:grpSpPr>
          <a:xfrm flipH="1" flipV="1">
            <a:off x="10721340" y="-1270"/>
            <a:ext cx="1483360" cy="1555115"/>
            <a:chOff x="0" y="3251200"/>
            <a:chExt cx="5076722" cy="3606801"/>
          </a:xfrm>
        </p:grpSpPr>
        <p:pic>
          <p:nvPicPr>
            <p:cNvPr id="87" name="图片 86"/>
            <p:cNvPicPr>
              <a:picLocks noChangeAspect="1"/>
            </p:cNvPicPr>
            <p:nvPr>
              <p:custDataLst>
                <p:tags r:id="rId5"/>
              </p:custDataLst>
            </p:nvPr>
          </p:nvPicPr>
          <p:blipFill rotWithShape="1">
            <a:blip r:embed="rId15">
              <a:extLst>
                <a:ext uri="{28A0092B-C50C-407E-A947-70E740481C1C}">
                  <a14:useLocalDpi xmlns:a14="http://schemas.microsoft.com/office/drawing/2010/main" val="0"/>
                </a:ext>
              </a:extLst>
            </a:blip>
            <a:srcRect t="47406" r="73236"/>
            <a:stretch>
              <a:fillRect/>
            </a:stretch>
          </p:blipFill>
          <p:spPr>
            <a:xfrm>
              <a:off x="1899" y="3251200"/>
              <a:ext cx="3262002" cy="3605348"/>
            </a:xfrm>
            <a:prstGeom prst="rect">
              <a:avLst/>
            </a:prstGeom>
          </p:spPr>
        </p:pic>
        <p:sp>
          <p:nvSpPr>
            <p:cNvPr id="88" name="直角三角形 87"/>
            <p:cNvSpPr/>
            <p:nvPr>
              <p:custDataLst>
                <p:tags r:id="rId6"/>
              </p:custDataLst>
            </p:nvPr>
          </p:nvSpPr>
          <p:spPr>
            <a:xfrm>
              <a:off x="0" y="4095751"/>
              <a:ext cx="3127513" cy="2762250"/>
            </a:xfrm>
            <a:prstGeom prst="rtTriangle">
              <a:avLst/>
            </a:prstGeom>
            <a:gradFill>
              <a:gsLst>
                <a:gs pos="0">
                  <a:srgbClr val="CC0011"/>
                </a:gs>
                <a:gs pos="100000">
                  <a:srgbClr val="BA000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charset="-122"/>
                <a:ea typeface="思源黑体 CN Regular" panose="020B0500000000000000" charset="-122"/>
              </a:endParaRPr>
            </a:p>
          </p:txBody>
        </p:sp>
        <p:sp>
          <p:nvSpPr>
            <p:cNvPr id="89" name="任意多边形: 形状 22"/>
            <p:cNvSpPr/>
            <p:nvPr>
              <p:custDataLst>
                <p:tags r:id="rId7"/>
              </p:custDataLst>
            </p:nvPr>
          </p:nvSpPr>
          <p:spPr>
            <a:xfrm flipH="1">
              <a:off x="1736724" y="5266600"/>
              <a:ext cx="3073995" cy="1591401"/>
            </a:xfrm>
            <a:custGeom>
              <a:avLst/>
              <a:gdLst>
                <a:gd name="connsiteX0" fmla="*/ 3073995 w 3073995"/>
                <a:gd name="connsiteY0" fmla="*/ 0 h 1591401"/>
                <a:gd name="connsiteX1" fmla="*/ 1454891 w 3073995"/>
                <a:gd name="connsiteY1" fmla="*/ 0 h 1591401"/>
                <a:gd name="connsiteX2" fmla="*/ 0 w 3073995"/>
                <a:gd name="connsiteY2" fmla="*/ 1591401 h 1591401"/>
                <a:gd name="connsiteX3" fmla="*/ 1619104 w 3073995"/>
                <a:gd name="connsiteY3" fmla="*/ 1591401 h 1591401"/>
              </a:gdLst>
              <a:ahLst/>
              <a:cxnLst>
                <a:cxn ang="0">
                  <a:pos x="connsiteX0" y="connsiteY0"/>
                </a:cxn>
                <a:cxn ang="0">
                  <a:pos x="connsiteX1" y="connsiteY1"/>
                </a:cxn>
                <a:cxn ang="0">
                  <a:pos x="connsiteX2" y="connsiteY2"/>
                </a:cxn>
                <a:cxn ang="0">
                  <a:pos x="connsiteX3" y="connsiteY3"/>
                </a:cxn>
              </a:cxnLst>
              <a:rect l="l" t="t" r="r" b="b"/>
              <a:pathLst>
                <a:path w="3073995" h="1591401">
                  <a:moveTo>
                    <a:pt x="3073995" y="0"/>
                  </a:moveTo>
                  <a:lnTo>
                    <a:pt x="1454891" y="0"/>
                  </a:lnTo>
                  <a:lnTo>
                    <a:pt x="0" y="1591401"/>
                  </a:lnTo>
                  <a:lnTo>
                    <a:pt x="1619104" y="1591401"/>
                  </a:lnTo>
                  <a:close/>
                </a:path>
              </a:pathLst>
            </a:custGeom>
            <a:gradFill>
              <a:gsLst>
                <a:gs pos="100000">
                  <a:srgbClr val="CC0011"/>
                </a:gs>
                <a:gs pos="8000">
                  <a:srgbClr val="BA000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charset="-122"/>
                <a:ea typeface="思源黑体 CN Regular" panose="020B0500000000000000" charset="-122"/>
              </a:endParaRPr>
            </a:p>
          </p:txBody>
        </p:sp>
        <p:sp>
          <p:nvSpPr>
            <p:cNvPr id="90" name="任意多边形: 形状 23"/>
            <p:cNvSpPr/>
            <p:nvPr>
              <p:custDataLst>
                <p:tags r:id="rId8"/>
              </p:custDataLst>
            </p:nvPr>
          </p:nvSpPr>
          <p:spPr>
            <a:xfrm flipH="1">
              <a:off x="3538986" y="5476876"/>
              <a:ext cx="1537736" cy="1381124"/>
            </a:xfrm>
            <a:custGeom>
              <a:avLst/>
              <a:gdLst>
                <a:gd name="connsiteX0" fmla="*/ 1537736 w 1537736"/>
                <a:gd name="connsiteY0" fmla="*/ 0 h 1381124"/>
                <a:gd name="connsiteX1" fmla="*/ 1262651 w 1537736"/>
                <a:gd name="connsiteY1" fmla="*/ 0 h 1381124"/>
                <a:gd name="connsiteX2" fmla="*/ 0 w 1537736"/>
                <a:gd name="connsiteY2" fmla="*/ 1381124 h 1381124"/>
                <a:gd name="connsiteX3" fmla="*/ 275085 w 1537736"/>
                <a:gd name="connsiteY3" fmla="*/ 1381124 h 1381124"/>
              </a:gdLst>
              <a:ahLst/>
              <a:cxnLst>
                <a:cxn ang="0">
                  <a:pos x="connsiteX0" y="connsiteY0"/>
                </a:cxn>
                <a:cxn ang="0">
                  <a:pos x="connsiteX1" y="connsiteY1"/>
                </a:cxn>
                <a:cxn ang="0">
                  <a:pos x="connsiteX2" y="connsiteY2"/>
                </a:cxn>
                <a:cxn ang="0">
                  <a:pos x="connsiteX3" y="connsiteY3"/>
                </a:cxn>
              </a:cxnLst>
              <a:rect l="l" t="t" r="r" b="b"/>
              <a:pathLst>
                <a:path w="1537736" h="1381124">
                  <a:moveTo>
                    <a:pt x="1537736" y="0"/>
                  </a:moveTo>
                  <a:lnTo>
                    <a:pt x="1262651" y="0"/>
                  </a:lnTo>
                  <a:lnTo>
                    <a:pt x="0" y="1381124"/>
                  </a:lnTo>
                  <a:lnTo>
                    <a:pt x="275085" y="1381124"/>
                  </a:lnTo>
                  <a:close/>
                </a:path>
              </a:pathLst>
            </a:custGeom>
            <a:solidFill>
              <a:srgbClr val="E7B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charset="-122"/>
                <a:ea typeface="思源黑体 CN Regular" panose="020B0500000000000000" charset="-122"/>
              </a:endParaRPr>
            </a:p>
          </p:txBody>
        </p:sp>
      </p:grpSp>
      <p:sp>
        <p:nvSpPr>
          <p:cNvPr id="83" name="文本框 82"/>
          <p:cNvSpPr txBox="1"/>
          <p:nvPr/>
        </p:nvSpPr>
        <p:spPr>
          <a:xfrm>
            <a:off x="641350" y="1127125"/>
            <a:ext cx="10529570" cy="730885"/>
          </a:xfrm>
          <a:prstGeom prst="rect">
            <a:avLst/>
          </a:prstGeom>
          <a:noFill/>
        </p:spPr>
        <p:txBody>
          <a:bodyPr wrap="square" rtlCol="0" anchor="t">
            <a:spAutoFit/>
          </a:bodyPr>
          <a:lstStyle/>
          <a:p>
            <a:pPr algn="just">
              <a:lnSpc>
                <a:spcPct val="130000"/>
              </a:lnSpc>
              <a:spcBef>
                <a:spcPts val="600"/>
              </a:spcBef>
              <a:spcAft>
                <a:spcPts val="600"/>
              </a:spcAft>
              <a:buClrTx/>
              <a:buSzTx/>
              <a:buNone/>
            </a:pPr>
            <a:r>
              <a:rPr lang="en-US" altLang="zh-CN" sz="1600" spc="150">
                <a:latin typeface="思源黑体 CN Regular" panose="020B0500000000000000" charset="-122"/>
                <a:ea typeface="思源黑体 CN Regular" panose="020B0500000000000000" charset="-122"/>
                <a:cs typeface="思源黑体 CN Regular" panose="020B0500000000000000" charset="-122"/>
                <a:sym typeface="+mn-ea"/>
              </a:rPr>
              <a:t>11</a:t>
            </a:r>
            <a:r>
              <a:rPr lang="zh-CN" altLang="en-US" sz="1600" spc="150">
                <a:latin typeface="思源黑体 CN Regular" panose="020B0500000000000000" charset="-122"/>
                <a:ea typeface="思源黑体 CN Regular" panose="020B0500000000000000" charset="-122"/>
                <a:cs typeface="思源黑体 CN Regular" panose="020B0500000000000000" charset="-122"/>
                <a:sym typeface="+mn-ea"/>
              </a:rPr>
              <a:t>月份共计开展</a:t>
            </a:r>
            <a:r>
              <a:rPr lang="en-US" altLang="zh-CN" sz="1600" b="1" spc="150" dirty="0">
                <a:solidFill>
                  <a:srgbClr val="C00000"/>
                </a:solidFill>
                <a:latin typeface="思源黑体 CN Regular" panose="020B0500000000000000" charset="-122"/>
                <a:ea typeface="思源黑体 CN Regular" panose="020B0500000000000000" charset="-122"/>
                <a:cs typeface="思源黑体 CN Regular" panose="020B0500000000000000" charset="-122"/>
                <a:sym typeface="+mn-ea"/>
              </a:rPr>
              <a:t>5场</a:t>
            </a:r>
            <a:r>
              <a:rPr lang="zh-CN" altLang="en-US" sz="1600" spc="150">
                <a:latin typeface="思源黑体 CN Regular" panose="020B0500000000000000" charset="-122"/>
                <a:ea typeface="思源黑体 CN Regular" panose="020B0500000000000000" charset="-122"/>
                <a:cs typeface="思源黑体 CN Regular" panose="020B0500000000000000" charset="-122"/>
                <a:sym typeface="+mn-ea"/>
              </a:rPr>
              <a:t>姚基金希望小学篮球季联赛，分别在吉林省吉林市舒兰市、青海省海南藏族自治州共和县、海南省乐东黎族自治县、保亭黎族苗族自治县和昌江黎族自治县，共计</a:t>
            </a:r>
            <a:r>
              <a:rPr lang="en-US" altLang="zh-CN" sz="1600" b="1" spc="150" dirty="0">
                <a:solidFill>
                  <a:srgbClr val="C00000"/>
                </a:solidFill>
                <a:latin typeface="思源黑体 CN Regular" panose="020B0500000000000000" charset="-122"/>
                <a:ea typeface="思源黑体 CN Regular" panose="020B0500000000000000" charset="-122"/>
                <a:cs typeface="思源黑体 CN Regular" panose="020B0500000000000000" charset="-122"/>
                <a:sym typeface="+mn-ea"/>
              </a:rPr>
              <a:t>67所</a:t>
            </a:r>
            <a:r>
              <a:rPr lang="zh-CN" altLang="en-US" sz="1600" spc="150">
                <a:latin typeface="思源黑体 CN Regular" panose="020B0500000000000000" charset="-122"/>
                <a:ea typeface="思源黑体 CN Regular" panose="020B0500000000000000" charset="-122"/>
                <a:cs typeface="思源黑体 CN Regular" panose="020B0500000000000000" charset="-122"/>
                <a:sym typeface="+mn-ea"/>
              </a:rPr>
              <a:t>学校组队参赛。</a:t>
            </a:r>
            <a:endParaRPr sz="1600" spc="150">
              <a:latin typeface="思源黑体 CN Regular" panose="020B0500000000000000" charset="-122"/>
              <a:ea typeface="思源黑体 CN Regular" panose="020B0500000000000000" charset="-122"/>
              <a:cs typeface="思源黑体 CN Regular" panose="020B0500000000000000" charset="-122"/>
              <a:sym typeface="+mn-ea"/>
            </a:endParaRPr>
          </a:p>
        </p:txBody>
      </p:sp>
      <p:sp>
        <p:nvSpPr>
          <p:cNvPr id="85" name="文本框 84"/>
          <p:cNvSpPr txBox="1"/>
          <p:nvPr>
            <p:custDataLst>
              <p:tags r:id="rId1"/>
            </p:custDataLst>
          </p:nvPr>
        </p:nvSpPr>
        <p:spPr>
          <a:xfrm>
            <a:off x="826135" y="350520"/>
            <a:ext cx="6096000" cy="431165"/>
          </a:xfrm>
          <a:prstGeom prst="rect">
            <a:avLst/>
          </a:prstGeom>
          <a:noFill/>
        </p:spPr>
        <p:txBody>
          <a:bodyPr wrap="square" rtlCol="0" anchor="t">
            <a:spAutoFit/>
          </a:bodyPr>
          <a:lstStyle/>
          <a:p>
            <a:pPr lvl="0" algn="l">
              <a:buClrTx/>
              <a:buSzTx/>
              <a:buFontTx/>
            </a:pPr>
            <a:r>
              <a:rPr kumimoji="1" lang="zh-CN" altLang="en-US" sz="2205" b="1" spc="-78" dirty="0">
                <a:gradFill>
                  <a:gsLst>
                    <a:gs pos="0">
                      <a:srgbClr val="E30000"/>
                    </a:gs>
                    <a:gs pos="100000">
                      <a:srgbClr val="760303"/>
                    </a:gs>
                  </a:gsLst>
                  <a:lin scaled="0"/>
                </a:gradFill>
                <a:effectLst>
                  <a:outerShdw blurRad="38100" dist="25400" dir="5400000" algn="ctr" rotWithShape="0">
                    <a:srgbClr val="6E747A">
                      <a:alpha val="43000"/>
                    </a:srgbClr>
                  </a:outerShdw>
                </a:effectLst>
                <a:latin typeface="思源黑体 CN Bold" panose="020B0800000000000000" charset="-122"/>
                <a:ea typeface="思源黑体 CN Bold" panose="020B0800000000000000" charset="-122"/>
                <a:cs typeface="思源黑体 CN Regular" panose="020B0500000000000000" charset="-122"/>
                <a:sym typeface="+mn-ea"/>
              </a:rPr>
              <a:t>篮球赛事</a:t>
            </a:r>
          </a:p>
        </p:txBody>
      </p:sp>
      <p:sp>
        <p:nvSpPr>
          <p:cNvPr id="4" name="矩形 3"/>
          <p:cNvSpPr/>
          <p:nvPr>
            <p:custDataLst>
              <p:tags r:id="rId2"/>
            </p:custDataLst>
          </p:nvPr>
        </p:nvSpPr>
        <p:spPr>
          <a:xfrm>
            <a:off x="579120" y="410210"/>
            <a:ext cx="108585" cy="387350"/>
          </a:xfrm>
          <a:prstGeom prst="rect">
            <a:avLst/>
          </a:prstGeom>
          <a:gradFill>
            <a:gsLst>
              <a:gs pos="0">
                <a:srgbClr val="E30000"/>
              </a:gs>
              <a:gs pos="100000">
                <a:srgbClr val="76030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思源黑体 CN Regular" panose="020B0500000000000000" charset="-122"/>
              <a:cs typeface="+mn-cs"/>
            </a:endParaRPr>
          </a:p>
        </p:txBody>
      </p:sp>
      <p:sp>
        <p:nvSpPr>
          <p:cNvPr id="3" name="文本框 2"/>
          <p:cNvSpPr txBox="1"/>
          <p:nvPr/>
        </p:nvSpPr>
        <p:spPr>
          <a:xfrm>
            <a:off x="641350" y="2121535"/>
            <a:ext cx="3303270" cy="337185"/>
          </a:xfrm>
          <a:prstGeom prst="rect">
            <a:avLst/>
          </a:prstGeom>
          <a:noFill/>
        </p:spPr>
        <p:txBody>
          <a:bodyPr wrap="square" rtlCol="0">
            <a:spAutoFit/>
          </a:bodyPr>
          <a:lstStyle/>
          <a:p>
            <a:pPr marL="342900" indent="-342900">
              <a:buFont typeface="Wingdings" panose="05000000000000000000" charset="0"/>
              <a:buChar char="l"/>
            </a:pPr>
            <a:r>
              <a:rPr lang="en-US" sz="1600" b="1" dirty="0">
                <a:latin typeface="思源黑体 CN Regular" panose="020B0500000000000000" charset="-122"/>
                <a:ea typeface="思源黑体 CN Regular" panose="020B0500000000000000" charset="-122"/>
              </a:rPr>
              <a:t>11</a:t>
            </a:r>
            <a:r>
              <a:rPr lang="zh-CN" altLang="en-US" sz="1600" b="1" dirty="0">
                <a:latin typeface="思源黑体 CN Regular" panose="020B0500000000000000" charset="-122"/>
                <a:ea typeface="思源黑体 CN Regular" panose="020B0500000000000000" charset="-122"/>
              </a:rPr>
              <a:t>月</a:t>
            </a:r>
            <a:r>
              <a:rPr lang="en-US" altLang="zh-CN" sz="1600" b="1" dirty="0">
                <a:latin typeface="思源黑体 CN Regular" panose="020B0500000000000000" charset="-122"/>
                <a:ea typeface="思源黑体 CN Regular" panose="020B0500000000000000" charset="-122"/>
              </a:rPr>
              <a:t>27-30</a:t>
            </a:r>
            <a:r>
              <a:rPr lang="zh-CN" altLang="en-US" sz="1600" b="1" dirty="0">
                <a:latin typeface="思源黑体 CN Regular" panose="020B0500000000000000" charset="-122"/>
                <a:ea typeface="思源黑体 CN Regular" panose="020B0500000000000000" charset="-122"/>
              </a:rPr>
              <a:t>日</a:t>
            </a:r>
          </a:p>
        </p:txBody>
      </p:sp>
      <p:sp>
        <p:nvSpPr>
          <p:cNvPr id="5" name="文本框 4"/>
          <p:cNvSpPr txBox="1"/>
          <p:nvPr/>
        </p:nvSpPr>
        <p:spPr>
          <a:xfrm>
            <a:off x="641350" y="2473960"/>
            <a:ext cx="10529570" cy="1050925"/>
          </a:xfrm>
          <a:prstGeom prst="rect">
            <a:avLst/>
          </a:prstGeom>
          <a:noFill/>
        </p:spPr>
        <p:txBody>
          <a:bodyPr wrap="square" rtlCol="0" anchor="t">
            <a:spAutoFit/>
          </a:bodyPr>
          <a:lstStyle/>
          <a:p>
            <a:pPr algn="just">
              <a:lnSpc>
                <a:spcPct val="130000"/>
              </a:lnSpc>
              <a:spcBef>
                <a:spcPts val="600"/>
              </a:spcBef>
              <a:spcAft>
                <a:spcPts val="600"/>
              </a:spcAft>
              <a:buClrTx/>
              <a:buSzTx/>
              <a:buNone/>
            </a:pPr>
            <a:r>
              <a:rPr lang="en-US" altLang="zh-CN" sz="1600" spc="150">
                <a:latin typeface="思源黑体 CN Regular" panose="020B0500000000000000" charset="-122"/>
                <a:ea typeface="思源黑体 CN Regular" panose="020B0500000000000000" charset="-122"/>
                <a:cs typeface="思源黑体 CN Regular" panose="020B0500000000000000" charset="-122"/>
                <a:sym typeface="+mn-ea"/>
              </a:rPr>
              <a:t>2024</a:t>
            </a:r>
            <a:r>
              <a:rPr lang="zh-CN" altLang="en-US" sz="1600" spc="150">
                <a:latin typeface="思源黑体 CN Regular" panose="020B0500000000000000" charset="-122"/>
                <a:ea typeface="思源黑体 CN Regular" panose="020B0500000000000000" charset="-122"/>
                <a:cs typeface="思源黑体 CN Regular" panose="020B0500000000000000" charset="-122"/>
                <a:sym typeface="+mn-ea"/>
              </a:rPr>
              <a:t>年姚基金社区篮球服务计划</a:t>
            </a:r>
            <a:r>
              <a:rPr lang="en-US" altLang="zh-CN" sz="1600" spc="150">
                <a:latin typeface="思源黑体 CN Regular" panose="020B0500000000000000" charset="-122"/>
                <a:ea typeface="思源黑体 CN Regular" panose="020B0500000000000000" charset="-122"/>
                <a:cs typeface="思源黑体 CN Regular" panose="020B0500000000000000" charset="-122"/>
                <a:sym typeface="+mn-ea"/>
              </a:rPr>
              <a:t>——</a:t>
            </a:r>
            <a:r>
              <a:rPr lang="zh-CN" altLang="en-US" sz="1600" spc="150">
                <a:latin typeface="思源黑体 CN Regular" panose="020B0500000000000000" charset="-122"/>
                <a:ea typeface="思源黑体 CN Regular" panose="020B0500000000000000" charset="-122"/>
                <a:cs typeface="思源黑体 CN Regular" panose="020B0500000000000000" charset="-122"/>
                <a:sym typeface="+mn-ea"/>
              </a:rPr>
              <a:t>中国篮协</a:t>
            </a:r>
            <a:r>
              <a:rPr lang="en-US" altLang="zh-CN" sz="1600" spc="150">
                <a:latin typeface="思源黑体 CN Regular" panose="020B0500000000000000" charset="-122"/>
                <a:ea typeface="思源黑体 CN Regular" panose="020B0500000000000000" charset="-122"/>
                <a:cs typeface="思源黑体 CN Regular" panose="020B0500000000000000" charset="-122"/>
                <a:sym typeface="+mn-ea"/>
              </a:rPr>
              <a:t>E</a:t>
            </a:r>
            <a:r>
              <a:rPr lang="zh-CN" altLang="en-US" sz="1600" spc="150">
                <a:latin typeface="思源黑体 CN Regular" panose="020B0500000000000000" charset="-122"/>
                <a:ea typeface="思源黑体 CN Regular" panose="020B0500000000000000" charset="-122"/>
                <a:cs typeface="思源黑体 CN Regular" panose="020B0500000000000000" charset="-122"/>
                <a:sym typeface="+mn-ea"/>
              </a:rPr>
              <a:t>级教练员培训班（海南站）圆满结营，来自海南省海口市、乐东黎族自治县等各区县的</a:t>
            </a:r>
            <a:r>
              <a:rPr lang="en-US" altLang="zh-CN" sz="1600" spc="150">
                <a:latin typeface="思源黑体 CN Regular" panose="020B0500000000000000" charset="-122"/>
                <a:ea typeface="思源黑体 CN Regular" panose="020B0500000000000000" charset="-122"/>
                <a:cs typeface="思源黑体 CN Regular" panose="020B0500000000000000" charset="-122"/>
                <a:sym typeface="+mn-ea"/>
              </a:rPr>
              <a:t>50</a:t>
            </a:r>
            <a:r>
              <a:rPr lang="zh-CN" altLang="en-US" sz="1600" spc="150">
                <a:latin typeface="思源黑体 CN Regular" panose="020B0500000000000000" charset="-122"/>
                <a:ea typeface="思源黑体 CN Regular" panose="020B0500000000000000" charset="-122"/>
                <a:cs typeface="思源黑体 CN Regular" panose="020B0500000000000000" charset="-122"/>
                <a:sym typeface="+mn-ea"/>
              </a:rPr>
              <a:t>名体育教师以饱满的热情投入到培训之中，以期获得专业的技能知识和专业水平的认证，不负各方的殷切期盼，进一步促进体教融合，以体育人，推动青少年全面发展。</a:t>
            </a:r>
          </a:p>
        </p:txBody>
      </p:sp>
      <p:sp>
        <p:nvSpPr>
          <p:cNvPr id="6" name="文本框 5"/>
          <p:cNvSpPr txBox="1"/>
          <p:nvPr/>
        </p:nvSpPr>
        <p:spPr>
          <a:xfrm>
            <a:off x="641350" y="3867785"/>
            <a:ext cx="3303270" cy="337185"/>
          </a:xfrm>
          <a:prstGeom prst="rect">
            <a:avLst/>
          </a:prstGeom>
          <a:noFill/>
        </p:spPr>
        <p:txBody>
          <a:bodyPr wrap="square" rtlCol="0">
            <a:spAutoFit/>
          </a:bodyPr>
          <a:lstStyle/>
          <a:p>
            <a:pPr marL="342900" indent="-342900">
              <a:buFont typeface="Wingdings" panose="05000000000000000000" charset="0"/>
              <a:buChar char="l"/>
            </a:pPr>
            <a:r>
              <a:rPr lang="en-US" sz="1600" b="1" dirty="0">
                <a:latin typeface="思源黑体 CN Regular" panose="020B0500000000000000" charset="-122"/>
                <a:ea typeface="思源黑体 CN Regular" panose="020B0500000000000000" charset="-122"/>
              </a:rPr>
              <a:t>12</a:t>
            </a:r>
            <a:r>
              <a:rPr lang="zh-CN" altLang="en-US" sz="1600" b="1" dirty="0">
                <a:latin typeface="思源黑体 CN Regular" panose="020B0500000000000000" charset="-122"/>
                <a:ea typeface="思源黑体 CN Regular" panose="020B0500000000000000" charset="-122"/>
              </a:rPr>
              <a:t>月</a:t>
            </a:r>
            <a:r>
              <a:rPr lang="en-US" altLang="zh-CN" sz="1600" b="1" dirty="0">
                <a:latin typeface="思源黑体 CN Regular" panose="020B0500000000000000" charset="-122"/>
                <a:ea typeface="思源黑体 CN Regular" panose="020B0500000000000000" charset="-122"/>
              </a:rPr>
              <a:t>07-08</a:t>
            </a:r>
            <a:r>
              <a:rPr lang="zh-CN" altLang="en-US" sz="1600" b="1" dirty="0">
                <a:latin typeface="思源黑体 CN Regular" panose="020B0500000000000000" charset="-122"/>
                <a:ea typeface="思源黑体 CN Regular" panose="020B0500000000000000" charset="-122"/>
              </a:rPr>
              <a:t>日</a:t>
            </a:r>
          </a:p>
        </p:txBody>
      </p:sp>
      <p:sp>
        <p:nvSpPr>
          <p:cNvPr id="7" name="文本框 6"/>
          <p:cNvSpPr txBox="1"/>
          <p:nvPr/>
        </p:nvSpPr>
        <p:spPr>
          <a:xfrm>
            <a:off x="641350" y="4220210"/>
            <a:ext cx="6796405" cy="1691005"/>
          </a:xfrm>
          <a:prstGeom prst="rect">
            <a:avLst/>
          </a:prstGeom>
          <a:noFill/>
        </p:spPr>
        <p:txBody>
          <a:bodyPr wrap="square" rtlCol="0" anchor="t">
            <a:spAutoFit/>
          </a:bodyPr>
          <a:lstStyle/>
          <a:p>
            <a:pPr algn="just">
              <a:lnSpc>
                <a:spcPct val="130000"/>
              </a:lnSpc>
              <a:spcBef>
                <a:spcPts val="600"/>
              </a:spcBef>
              <a:spcAft>
                <a:spcPts val="600"/>
              </a:spcAft>
              <a:buClrTx/>
              <a:buSzTx/>
              <a:buNone/>
            </a:pPr>
            <a:r>
              <a:rPr lang="zh-CN" altLang="en-US" sz="1600" spc="150">
                <a:latin typeface="思源黑体 CN Regular" panose="020B0500000000000000" charset="-122"/>
                <a:ea typeface="思源黑体 CN Regular" panose="020B0500000000000000" charset="-122"/>
                <a:cs typeface="思源黑体 CN Regular" panose="020B0500000000000000" charset="-122"/>
                <a:sym typeface="+mn-ea"/>
              </a:rPr>
              <a:t>来自海南省共</a:t>
            </a:r>
            <a:r>
              <a:rPr lang="en-US" altLang="zh-CN" sz="1600" spc="150">
                <a:latin typeface="思源黑体 CN Regular" panose="020B0500000000000000" charset="-122"/>
                <a:ea typeface="思源黑体 CN Regular" panose="020B0500000000000000" charset="-122"/>
                <a:cs typeface="思源黑体 CN Regular" panose="020B0500000000000000" charset="-122"/>
                <a:sym typeface="+mn-ea"/>
              </a:rPr>
              <a:t>6</a:t>
            </a:r>
            <a:r>
              <a:rPr lang="zh-CN" altLang="en-US" sz="1600" spc="150">
                <a:latin typeface="思源黑体 CN Regular" panose="020B0500000000000000" charset="-122"/>
                <a:ea typeface="思源黑体 CN Regular" panose="020B0500000000000000" charset="-122"/>
                <a:cs typeface="思源黑体 CN Regular" panose="020B0500000000000000" charset="-122"/>
                <a:sym typeface="+mn-ea"/>
              </a:rPr>
              <a:t>所学校的</a:t>
            </a:r>
            <a:r>
              <a:rPr lang="en-US" altLang="zh-CN" sz="1600" spc="150">
                <a:latin typeface="思源黑体 CN Regular" panose="020B0500000000000000" charset="-122"/>
                <a:ea typeface="思源黑体 CN Regular" panose="020B0500000000000000" charset="-122"/>
                <a:cs typeface="思源黑体 CN Regular" panose="020B0500000000000000" charset="-122"/>
                <a:sym typeface="+mn-ea"/>
              </a:rPr>
              <a:t>6</a:t>
            </a:r>
            <a:r>
              <a:rPr lang="zh-CN" altLang="en-US" sz="1600" spc="150">
                <a:latin typeface="思源黑体 CN Regular" panose="020B0500000000000000" charset="-122"/>
                <a:ea typeface="思源黑体 CN Regular" panose="020B0500000000000000" charset="-122"/>
                <a:cs typeface="思源黑体 CN Regular" panose="020B0500000000000000" charset="-122"/>
                <a:sym typeface="+mn-ea"/>
              </a:rPr>
              <a:t>支参赛队伍，在</a:t>
            </a:r>
            <a:r>
              <a:rPr lang="en-US" altLang="zh-CN" sz="1600" spc="150">
                <a:latin typeface="思源黑体 CN Regular" panose="020B0500000000000000" charset="-122"/>
                <a:ea typeface="思源黑体 CN Regular" panose="020B0500000000000000" charset="-122"/>
                <a:cs typeface="思源黑体 CN Regular" panose="020B0500000000000000" charset="-122"/>
                <a:sym typeface="+mn-ea"/>
              </a:rPr>
              <a:t>“</a:t>
            </a:r>
            <a:r>
              <a:rPr lang="zh-CN" altLang="en-US" sz="1600" spc="150">
                <a:latin typeface="思源黑体 CN Regular" panose="020B0500000000000000" charset="-122"/>
                <a:ea typeface="思源黑体 CN Regular" panose="020B0500000000000000" charset="-122"/>
                <a:cs typeface="思源黑体 CN Regular" panose="020B0500000000000000" charset="-122"/>
                <a:sym typeface="+mn-ea"/>
              </a:rPr>
              <a:t>椰城</a:t>
            </a:r>
            <a:r>
              <a:rPr lang="en-US" altLang="zh-CN" sz="1600" spc="150">
                <a:latin typeface="思源黑体 CN Regular" panose="020B0500000000000000" charset="-122"/>
                <a:ea typeface="思源黑体 CN Regular" panose="020B0500000000000000" charset="-122"/>
                <a:cs typeface="思源黑体 CN Regular" panose="020B0500000000000000" charset="-122"/>
                <a:sym typeface="+mn-ea"/>
              </a:rPr>
              <a:t>”</a:t>
            </a:r>
            <a:r>
              <a:rPr lang="zh-CN" altLang="en-US" sz="1600" spc="150">
                <a:latin typeface="思源黑体 CN Regular" panose="020B0500000000000000" charset="-122"/>
                <a:ea typeface="思源黑体 CN Regular" panose="020B0500000000000000" charset="-122"/>
                <a:cs typeface="思源黑体 CN Regular" panose="020B0500000000000000" charset="-122"/>
                <a:sym typeface="+mn-ea"/>
              </a:rPr>
              <a:t>海口市雏鹰篮球俱乐部举行</a:t>
            </a:r>
            <a:r>
              <a:rPr lang="en-US" altLang="zh-CN" sz="1600" spc="150">
                <a:latin typeface="思源黑体 CN Regular" panose="020B0500000000000000" charset="-122"/>
                <a:ea typeface="思源黑体 CN Regular" panose="020B0500000000000000" charset="-122"/>
                <a:cs typeface="思源黑体 CN Regular" panose="020B0500000000000000" charset="-122"/>
                <a:sym typeface="+mn-ea"/>
              </a:rPr>
              <a:t>“</a:t>
            </a:r>
            <a:r>
              <a:rPr lang="zh-CN" altLang="en-US" sz="1600" spc="150">
                <a:latin typeface="思源黑体 CN Regular" panose="020B0500000000000000" charset="-122"/>
                <a:ea typeface="思源黑体 CN Regular" panose="020B0500000000000000" charset="-122"/>
                <a:cs typeface="思源黑体 CN Regular" panose="020B0500000000000000" charset="-122"/>
                <a:sym typeface="+mn-ea"/>
              </a:rPr>
              <a:t>老牛兄妹杯</a:t>
            </a:r>
            <a:r>
              <a:rPr lang="en-US" altLang="zh-CN" sz="1600" spc="150">
                <a:latin typeface="思源黑体 CN Regular" panose="020B0500000000000000" charset="-122"/>
                <a:ea typeface="思源黑体 CN Regular" panose="020B0500000000000000" charset="-122"/>
                <a:cs typeface="思源黑体 CN Regular" panose="020B0500000000000000" charset="-122"/>
                <a:sym typeface="+mn-ea"/>
              </a:rPr>
              <a:t>”2024</a:t>
            </a:r>
            <a:r>
              <a:rPr lang="zh-CN" altLang="en-US" sz="1600" spc="150">
                <a:latin typeface="思源黑体 CN Regular" panose="020B0500000000000000" charset="-122"/>
                <a:ea typeface="思源黑体 CN Regular" panose="020B0500000000000000" charset="-122"/>
                <a:cs typeface="思源黑体 CN Regular" panose="020B0500000000000000" charset="-122"/>
                <a:sym typeface="+mn-ea"/>
              </a:rPr>
              <a:t>姚基金希望小学篮球季海南赛区省级联赛。最终，经过激烈的角逐，乐东县抱由镇实验小学获得第一名，乐东县佛罗镇中心学校获得第二名，保亭县响水镇金江学校获得第三名。</a:t>
            </a:r>
          </a:p>
        </p:txBody>
      </p:sp>
      <p:grpSp>
        <p:nvGrpSpPr>
          <p:cNvPr id="11" name="组合 10"/>
          <p:cNvGrpSpPr>
            <a:grpSpLocks noChangeAspect="1"/>
          </p:cNvGrpSpPr>
          <p:nvPr/>
        </p:nvGrpSpPr>
        <p:grpSpPr>
          <a:xfrm>
            <a:off x="8044815" y="3971290"/>
            <a:ext cx="3025775" cy="2230120"/>
            <a:chOff x="12803" y="6137"/>
            <a:chExt cx="5396" cy="3977"/>
          </a:xfrm>
        </p:grpSpPr>
        <p:pic>
          <p:nvPicPr>
            <p:cNvPr id="9" name="图片 8"/>
            <p:cNvPicPr>
              <a:picLocks noChangeAspect="1"/>
            </p:cNvPicPr>
            <p:nvPr>
              <p:custDataLst>
                <p:tags r:id="rId3"/>
              </p:custDataLst>
            </p:nvPr>
          </p:nvPicPr>
          <p:blipFill>
            <a:blip r:embed="rId16"/>
            <a:srcRect t="32680" b="12426"/>
            <a:stretch>
              <a:fillRect/>
            </a:stretch>
          </p:blipFill>
          <p:spPr>
            <a:xfrm>
              <a:off x="12803" y="8142"/>
              <a:ext cx="5396" cy="1973"/>
            </a:xfrm>
            <a:prstGeom prst="rect">
              <a:avLst/>
            </a:prstGeom>
          </p:spPr>
        </p:pic>
        <p:pic>
          <p:nvPicPr>
            <p:cNvPr id="8" name="图片 7"/>
            <p:cNvPicPr>
              <a:picLocks noChangeAspect="1"/>
            </p:cNvPicPr>
            <p:nvPr>
              <p:custDataLst>
                <p:tags r:id="rId4"/>
              </p:custDataLst>
            </p:nvPr>
          </p:nvPicPr>
          <p:blipFill>
            <a:blip r:embed="rId17"/>
            <a:srcRect t="30510" b="14596"/>
            <a:stretch>
              <a:fillRect/>
            </a:stretch>
          </p:blipFill>
          <p:spPr>
            <a:xfrm>
              <a:off x="12803" y="6137"/>
              <a:ext cx="5396" cy="1973"/>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993775" y="1637030"/>
            <a:ext cx="10358755" cy="3070860"/>
          </a:xfrm>
          <a:prstGeom prst="rect">
            <a:avLst/>
          </a:prstGeom>
        </p:spPr>
        <p:txBody>
          <a:bodyPr wrap="square">
            <a:spAutoFit/>
          </a:bodyPr>
          <a:lstStyle/>
          <a:p>
            <a:pPr marL="342900" indent="-342900" algn="just">
              <a:lnSpc>
                <a:spcPct val="130000"/>
              </a:lnSpc>
              <a:spcBef>
                <a:spcPts val="600"/>
              </a:spcBef>
              <a:spcAft>
                <a:spcPts val="600"/>
              </a:spcAft>
              <a:buFont typeface="Wingdings" panose="05000000000000000000" charset="0"/>
              <a:buChar char="Ø"/>
            </a:pPr>
            <a:r>
              <a:rPr lang="zh-CN" b="1" dirty="0">
                <a:latin typeface="思源黑体 CN Regular" panose="020B0500000000000000" charset="-122"/>
                <a:ea typeface="思源黑体 CN Regular" panose="020B0500000000000000" charset="-122"/>
              </a:rPr>
              <a:t>一星培训：</a:t>
            </a:r>
            <a:r>
              <a:rPr lang="zh-CN" altLang="en-US" b="1" dirty="0">
                <a:latin typeface="思源黑体 CN Regular" panose="020B0500000000000000" charset="-122"/>
                <a:ea typeface="思源黑体 CN Regular" panose="020B0500000000000000" charset="-122"/>
              </a:rPr>
              <a:t>云南省红河哈尼族彝族自治州（</a:t>
            </a:r>
            <a:r>
              <a:rPr lang="en-US" altLang="zh-CN" b="1" dirty="0">
                <a:latin typeface="思源黑体 CN Regular" panose="020B0500000000000000" charset="-122"/>
                <a:ea typeface="思源黑体 CN Regular" panose="020B0500000000000000" charset="-122"/>
              </a:rPr>
              <a:t>2025</a:t>
            </a:r>
            <a:r>
              <a:rPr lang="zh-CN" altLang="en-US" b="1" dirty="0">
                <a:latin typeface="思源黑体 CN Regular" panose="020B0500000000000000" charset="-122"/>
                <a:ea typeface="思源黑体 CN Regular" panose="020B0500000000000000" charset="-122"/>
              </a:rPr>
              <a:t>年</a:t>
            </a:r>
            <a:r>
              <a:rPr lang="en-US" altLang="zh-CN" b="1" dirty="0">
                <a:latin typeface="思源黑体 CN Regular" panose="020B0500000000000000" charset="-122"/>
                <a:ea typeface="思源黑体 CN Regular" panose="020B0500000000000000" charset="-122"/>
              </a:rPr>
              <a:t>1</a:t>
            </a:r>
            <a:r>
              <a:rPr lang="zh-CN" altLang="en-US" b="1" dirty="0">
                <a:latin typeface="思源黑体 CN Regular" panose="020B0500000000000000" charset="-122"/>
                <a:ea typeface="思源黑体 CN Regular" panose="020B0500000000000000" charset="-122"/>
              </a:rPr>
              <a:t>月）</a:t>
            </a:r>
            <a:r>
              <a:rPr lang="zh-CN" b="1" dirty="0">
                <a:latin typeface="思源黑体 CN Regular" panose="020B0500000000000000" charset="-122"/>
                <a:ea typeface="思源黑体 CN Regular" panose="020B0500000000000000" charset="-122"/>
              </a:rPr>
              <a:t>、</a:t>
            </a:r>
            <a:r>
              <a:rPr lang="zh-CN" altLang="en-US" b="1" dirty="0">
                <a:latin typeface="思源黑体 CN Regular" panose="020B0500000000000000" charset="-122"/>
                <a:ea typeface="思源黑体 CN Regular" panose="020B0500000000000000" charset="-122"/>
                <a:sym typeface="+mn-ea"/>
              </a:rPr>
              <a:t>西藏自治区日喀则市</a:t>
            </a:r>
            <a:r>
              <a:rPr lang="zh-CN" b="1" dirty="0">
                <a:latin typeface="思源黑体 CN Regular" panose="020B0500000000000000" charset="-122"/>
                <a:ea typeface="思源黑体 CN Regular" panose="020B0500000000000000" charset="-122"/>
                <a:sym typeface="+mn-ea"/>
              </a:rPr>
              <a:t>（</a:t>
            </a:r>
            <a:r>
              <a:rPr lang="en-US" altLang="zh-CN" b="1" dirty="0">
                <a:latin typeface="思源黑体 CN Regular" panose="020B0500000000000000" charset="-122"/>
                <a:ea typeface="思源黑体 CN Regular" panose="020B0500000000000000" charset="-122"/>
                <a:sym typeface="+mn-ea"/>
              </a:rPr>
              <a:t>2025</a:t>
            </a:r>
            <a:r>
              <a:rPr lang="zh-CN" altLang="en-US" b="1" dirty="0">
                <a:latin typeface="思源黑体 CN Regular" panose="020B0500000000000000" charset="-122"/>
                <a:ea typeface="思源黑体 CN Regular" panose="020B0500000000000000" charset="-122"/>
                <a:sym typeface="+mn-ea"/>
              </a:rPr>
              <a:t>年</a:t>
            </a:r>
            <a:r>
              <a:rPr lang="en-US" altLang="zh-CN" b="1" dirty="0">
                <a:latin typeface="思源黑体 CN Regular" panose="020B0500000000000000" charset="-122"/>
                <a:ea typeface="思源黑体 CN Regular" panose="020B0500000000000000" charset="-122"/>
                <a:sym typeface="+mn-ea"/>
              </a:rPr>
              <a:t>3</a:t>
            </a:r>
            <a:r>
              <a:rPr lang="zh-CN" altLang="en-US" b="1" dirty="0">
                <a:latin typeface="思源黑体 CN Regular" panose="020B0500000000000000" charset="-122"/>
                <a:ea typeface="思源黑体 CN Regular" panose="020B0500000000000000" charset="-122"/>
                <a:sym typeface="+mn-ea"/>
              </a:rPr>
              <a:t>月中旬</a:t>
            </a:r>
            <a:r>
              <a:rPr lang="zh-CN" b="1" dirty="0">
                <a:latin typeface="思源黑体 CN Regular" panose="020B0500000000000000" charset="-122"/>
                <a:ea typeface="思源黑体 CN Regular" panose="020B0500000000000000" charset="-122"/>
                <a:sym typeface="+mn-ea"/>
              </a:rPr>
              <a:t>）</a:t>
            </a:r>
            <a:endParaRPr lang="zh-CN" altLang="en-US" b="1" dirty="0">
              <a:latin typeface="思源黑体 CN Regular" panose="020B0500000000000000" charset="-122"/>
              <a:ea typeface="思源黑体 CN Regular" panose="020B0500000000000000" charset="-122"/>
              <a:sym typeface="+mn-ea"/>
            </a:endParaRPr>
          </a:p>
          <a:p>
            <a:pPr marL="342900" indent="-342900" algn="just">
              <a:lnSpc>
                <a:spcPct val="130000"/>
              </a:lnSpc>
              <a:spcBef>
                <a:spcPts val="600"/>
              </a:spcBef>
              <a:spcAft>
                <a:spcPts val="600"/>
              </a:spcAft>
              <a:buFont typeface="Wingdings" panose="05000000000000000000" charset="0"/>
              <a:buChar char="Ø"/>
            </a:pPr>
            <a:r>
              <a:rPr lang="zh-CN" b="1" dirty="0">
                <a:latin typeface="思源黑体 CN Regular" panose="020B0500000000000000" charset="-122"/>
                <a:ea typeface="思源黑体 CN Regular" panose="020B0500000000000000" charset="-122"/>
              </a:rPr>
              <a:t>二星培训：</a:t>
            </a:r>
            <a:r>
              <a:rPr lang="zh-CN" altLang="en-US" b="1" dirty="0">
                <a:latin typeface="思源黑体 CN Regular" panose="020B0500000000000000" charset="-122"/>
                <a:ea typeface="思源黑体 CN Regular" panose="020B0500000000000000" charset="-122"/>
                <a:sym typeface="+mn-ea"/>
              </a:rPr>
              <a:t>2024年秋季二星体育讲师申请审核</a:t>
            </a:r>
            <a:endParaRPr lang="zh-CN" b="1" dirty="0">
              <a:latin typeface="思源黑体 CN Regular" panose="020B0500000000000000" charset="-122"/>
              <a:ea typeface="思源黑体 CN Regular" panose="020B0500000000000000" charset="-122"/>
            </a:endParaRPr>
          </a:p>
          <a:p>
            <a:pPr marL="342900" indent="-342900" algn="just">
              <a:lnSpc>
                <a:spcPct val="130000"/>
              </a:lnSpc>
              <a:spcBef>
                <a:spcPts val="600"/>
              </a:spcBef>
              <a:spcAft>
                <a:spcPts val="600"/>
              </a:spcAft>
              <a:buFont typeface="Wingdings" panose="05000000000000000000" charset="0"/>
              <a:buChar char="Ø"/>
            </a:pPr>
            <a:r>
              <a:rPr b="1" dirty="0">
                <a:latin typeface="思源黑体 CN Regular" panose="020B0500000000000000" charset="-122"/>
                <a:ea typeface="思源黑体 CN Regular" panose="020B0500000000000000" charset="-122"/>
              </a:rPr>
              <a:t>体育场资助建设</a:t>
            </a:r>
            <a:r>
              <a:rPr lang="zh-CN" b="1" dirty="0">
                <a:latin typeface="思源黑体 CN Regular" panose="020B0500000000000000" charset="-122"/>
                <a:ea typeface="思源黑体 CN Regular" panose="020B0500000000000000" charset="-122"/>
              </a:rPr>
              <a:t>：</a:t>
            </a:r>
            <a:r>
              <a:rPr lang="zh-CN" altLang="en-US" b="1" dirty="0">
                <a:latin typeface="思源黑体 CN Regular" panose="020B0500000000000000" charset="-122"/>
                <a:ea typeface="思源黑体 CN Regular" panose="020B0500000000000000" charset="-122"/>
              </a:rPr>
              <a:t>江西省宜春市奉新县干洲中心小学足球场和篮球场（</a:t>
            </a:r>
            <a:r>
              <a:rPr lang="en-US" altLang="zh-CN" b="1" dirty="0">
                <a:latin typeface="思源黑体 CN Regular" panose="020B0500000000000000" charset="-122"/>
                <a:ea typeface="思源黑体 CN Regular" panose="020B0500000000000000" charset="-122"/>
              </a:rPr>
              <a:t>2025</a:t>
            </a:r>
            <a:r>
              <a:rPr lang="zh-CN" altLang="en-US" b="1" dirty="0">
                <a:latin typeface="思源黑体 CN Regular" panose="020B0500000000000000" charset="-122"/>
                <a:ea typeface="思源黑体 CN Regular" panose="020B0500000000000000" charset="-122"/>
              </a:rPr>
              <a:t>年第一季度）</a:t>
            </a:r>
          </a:p>
          <a:p>
            <a:pPr marL="342900" indent="-342900" algn="just">
              <a:lnSpc>
                <a:spcPct val="130000"/>
              </a:lnSpc>
              <a:spcBef>
                <a:spcPts val="600"/>
              </a:spcBef>
              <a:spcAft>
                <a:spcPts val="600"/>
              </a:spcAft>
              <a:buFont typeface="Wingdings" panose="05000000000000000000" charset="0"/>
              <a:buChar char="Ø"/>
            </a:pPr>
            <a:r>
              <a:rPr lang="zh-CN" b="1" dirty="0">
                <a:latin typeface="思源黑体 CN Regular" panose="020B0500000000000000" charset="-122"/>
                <a:ea typeface="思源黑体 CN Regular" panose="020B0500000000000000" charset="-122"/>
              </a:rPr>
              <a:t>公益运动营：</a:t>
            </a:r>
            <a:r>
              <a:rPr lang="zh-CN" altLang="en-US" b="1" dirty="0">
                <a:latin typeface="思源黑体 CN Regular" panose="020B0500000000000000" charset="-122"/>
                <a:ea typeface="思源黑体 CN Regular" panose="020B0500000000000000" charset="-122"/>
              </a:rPr>
              <a:t>安踏茁壮成长公益计划</a:t>
            </a:r>
            <a:r>
              <a:rPr lang="en-US" altLang="zh-CN" b="1" dirty="0">
                <a:latin typeface="思源黑体 CN Regular" panose="020B0500000000000000" charset="-122"/>
                <a:ea typeface="思源黑体 CN Regular" panose="020B0500000000000000" charset="-122"/>
              </a:rPr>
              <a:t>2025</a:t>
            </a:r>
            <a:r>
              <a:rPr lang="zh-CN" altLang="en-US" b="1" dirty="0">
                <a:latin typeface="思源黑体 CN Regular" panose="020B0500000000000000" charset="-122"/>
                <a:ea typeface="思源黑体 CN Regular" panose="020B0500000000000000" charset="-122"/>
              </a:rPr>
              <a:t>安踏运动会</a:t>
            </a:r>
            <a:r>
              <a:rPr lang="en-US" altLang="zh-CN" b="1" dirty="0">
                <a:latin typeface="思源黑体 CN Regular" panose="020B0500000000000000" charset="-122"/>
                <a:ea typeface="思源黑体 CN Regular" panose="020B0500000000000000" charset="-122"/>
              </a:rPr>
              <a:t>-</a:t>
            </a:r>
            <a:r>
              <a:rPr lang="zh-CN" altLang="en-US" b="1" dirty="0">
                <a:latin typeface="思源黑体 CN Regular" panose="020B0500000000000000" charset="-122"/>
                <a:ea typeface="思源黑体 CN Regular" panose="020B0500000000000000" charset="-122"/>
              </a:rPr>
              <a:t>冬季梦想冰雪运动会计划在吉林省吉林市北大湖滑雪场举行，来自全国项目重点地区的</a:t>
            </a:r>
            <a:r>
              <a:rPr lang="en-US" altLang="zh-CN" b="1" dirty="0">
                <a:latin typeface="思源黑体 CN Regular" panose="020B0500000000000000" charset="-122"/>
                <a:ea typeface="思源黑体 CN Regular" panose="020B0500000000000000" charset="-122"/>
              </a:rPr>
              <a:t>100</a:t>
            </a:r>
            <a:r>
              <a:rPr lang="zh-CN" altLang="en-US" b="1" dirty="0">
                <a:latin typeface="思源黑体 CN Regular" panose="020B0500000000000000" charset="-122"/>
                <a:ea typeface="思源黑体 CN Regular" panose="020B0500000000000000" charset="-122"/>
              </a:rPr>
              <a:t>名师生将获邀参与活动，会有双板滑雪学习、梦想课互动课堂、趣味手工课、研学等内容。（</a:t>
            </a:r>
            <a:r>
              <a:rPr lang="en-US" altLang="zh-CN" b="1" dirty="0">
                <a:latin typeface="思源黑体 CN Regular" panose="020B0500000000000000" charset="-122"/>
                <a:ea typeface="思源黑体 CN Regular" panose="020B0500000000000000" charset="-122"/>
              </a:rPr>
              <a:t>2025</a:t>
            </a:r>
            <a:r>
              <a:rPr lang="zh-CN" altLang="en-US" b="1" dirty="0">
                <a:latin typeface="思源黑体 CN Regular" panose="020B0500000000000000" charset="-122"/>
                <a:ea typeface="思源黑体 CN Regular" panose="020B0500000000000000" charset="-122"/>
              </a:rPr>
              <a:t>年</a:t>
            </a:r>
            <a:r>
              <a:rPr lang="en-US" altLang="zh-CN" b="1" dirty="0">
                <a:latin typeface="思源黑体 CN Regular" panose="020B0500000000000000" charset="-122"/>
                <a:ea typeface="思源黑体 CN Regular" panose="020B0500000000000000" charset="-122"/>
              </a:rPr>
              <a:t>2</a:t>
            </a:r>
            <a:r>
              <a:rPr lang="zh-CN" altLang="en-US" b="1" dirty="0">
                <a:latin typeface="思源黑体 CN Regular" panose="020B0500000000000000" charset="-122"/>
                <a:ea typeface="思源黑体 CN Regular" panose="020B0500000000000000" charset="-122"/>
              </a:rPr>
              <a:t>月</a:t>
            </a:r>
            <a:r>
              <a:rPr lang="en-US" altLang="zh-CN" b="1" dirty="0">
                <a:latin typeface="思源黑体 CN Regular" panose="020B0500000000000000" charset="-122"/>
                <a:ea typeface="思源黑体 CN Regular" panose="020B0500000000000000" charset="-122"/>
              </a:rPr>
              <a:t>6-11</a:t>
            </a:r>
            <a:r>
              <a:rPr lang="zh-CN" altLang="en-US" b="1" dirty="0">
                <a:latin typeface="思源黑体 CN Regular" panose="020B0500000000000000" charset="-122"/>
                <a:ea typeface="思源黑体 CN Regular" panose="020B0500000000000000" charset="-122"/>
              </a:rPr>
              <a:t>日）</a:t>
            </a:r>
            <a:endParaRPr b="1" dirty="0">
              <a:latin typeface="思源黑体 CN Regular" panose="020B0500000000000000" charset="-122"/>
              <a:ea typeface="思源黑体 CN Regular" panose="020B0500000000000000" charset="-122"/>
              <a:sym typeface="+mn-ea"/>
            </a:endParaRPr>
          </a:p>
        </p:txBody>
      </p:sp>
      <p:sp>
        <p:nvSpPr>
          <p:cNvPr id="6" name="文本框 5"/>
          <p:cNvSpPr txBox="1"/>
          <p:nvPr>
            <p:custDataLst>
              <p:tags r:id="rId1"/>
            </p:custDataLst>
          </p:nvPr>
        </p:nvSpPr>
        <p:spPr>
          <a:xfrm>
            <a:off x="826135" y="350520"/>
            <a:ext cx="6096000" cy="431165"/>
          </a:xfrm>
          <a:prstGeom prst="rect">
            <a:avLst/>
          </a:prstGeom>
          <a:noFill/>
        </p:spPr>
        <p:txBody>
          <a:bodyPr wrap="square" rtlCol="0" anchor="t">
            <a:spAutoFit/>
          </a:bodyPr>
          <a:lstStyle/>
          <a:p>
            <a:pPr lvl="0" algn="l">
              <a:buClrTx/>
              <a:buSzTx/>
              <a:buFontTx/>
            </a:pPr>
            <a:r>
              <a:rPr lang="en-US" altLang="zh-CN" sz="2205" b="1" dirty="0">
                <a:gradFill>
                  <a:gsLst>
                    <a:gs pos="0">
                      <a:srgbClr val="E30000"/>
                    </a:gs>
                    <a:gs pos="100000">
                      <a:srgbClr val="760303"/>
                    </a:gs>
                  </a:gsLst>
                  <a:lin scaled="0"/>
                </a:gradFill>
                <a:latin typeface="思源黑体 CN Bold" panose="020B0800000000000000" charset="-122"/>
                <a:ea typeface="思源黑体 CN Bold" panose="020B0800000000000000" charset="-122"/>
                <a:cs typeface="思源黑体 CN Bold" panose="020B0800000000000000" charset="-122"/>
                <a:sym typeface="+mn-ea"/>
              </a:rPr>
              <a:t>2025</a:t>
            </a:r>
            <a:r>
              <a:rPr lang="zh-CN" altLang="en-US" sz="2205" b="1" dirty="0">
                <a:gradFill>
                  <a:gsLst>
                    <a:gs pos="0">
                      <a:srgbClr val="E30000"/>
                    </a:gs>
                    <a:gs pos="100000">
                      <a:srgbClr val="760303"/>
                    </a:gs>
                  </a:gsLst>
                  <a:lin scaled="0"/>
                </a:gradFill>
                <a:latin typeface="思源黑体 CN Bold" panose="020B0800000000000000" charset="-122"/>
                <a:ea typeface="思源黑体 CN Bold" panose="020B0800000000000000" charset="-122"/>
                <a:cs typeface="思源黑体 CN Bold" panose="020B0800000000000000" charset="-122"/>
                <a:sym typeface="+mn-ea"/>
              </a:rPr>
              <a:t>年第一季度工作计划</a:t>
            </a:r>
          </a:p>
        </p:txBody>
      </p:sp>
      <p:sp>
        <p:nvSpPr>
          <p:cNvPr id="7" name="矩形 6"/>
          <p:cNvSpPr/>
          <p:nvPr>
            <p:custDataLst>
              <p:tags r:id="rId2"/>
            </p:custDataLst>
          </p:nvPr>
        </p:nvSpPr>
        <p:spPr>
          <a:xfrm>
            <a:off x="579120" y="410210"/>
            <a:ext cx="108585" cy="387350"/>
          </a:xfrm>
          <a:prstGeom prst="rect">
            <a:avLst/>
          </a:prstGeom>
          <a:gradFill>
            <a:gsLst>
              <a:gs pos="0">
                <a:srgbClr val="E30000"/>
              </a:gs>
              <a:gs pos="100000">
                <a:srgbClr val="76030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思源黑体 CN Regular" panose="020B0500000000000000" charset="-122"/>
              <a:cs typeface="+mn-cs"/>
            </a:endParaRPr>
          </a:p>
        </p:txBody>
      </p:sp>
      <p:grpSp>
        <p:nvGrpSpPr>
          <p:cNvPr id="2" name="组合 1"/>
          <p:cNvGrpSpPr>
            <a:grpSpLocks noChangeAspect="1"/>
          </p:cNvGrpSpPr>
          <p:nvPr/>
        </p:nvGrpSpPr>
        <p:grpSpPr>
          <a:xfrm flipH="1" flipV="1">
            <a:off x="8456930" y="-1270"/>
            <a:ext cx="3747770" cy="2663190"/>
            <a:chOff x="0" y="3251200"/>
            <a:chExt cx="5076722" cy="3606801"/>
          </a:xfrm>
        </p:grpSpPr>
        <p:pic>
          <p:nvPicPr>
            <p:cNvPr id="4" name="图片 3"/>
            <p:cNvPicPr>
              <a:picLocks noChangeAspect="1"/>
            </p:cNvPicPr>
            <p:nvPr>
              <p:custDataLst>
                <p:tags r:id="rId3"/>
              </p:custDataLst>
            </p:nvPr>
          </p:nvPicPr>
          <p:blipFill rotWithShape="1">
            <a:blip r:embed="rId9">
              <a:extLst>
                <a:ext uri="{28A0092B-C50C-407E-A947-70E740481C1C}">
                  <a14:useLocalDpi xmlns:a14="http://schemas.microsoft.com/office/drawing/2010/main" val="0"/>
                </a:ext>
              </a:extLst>
            </a:blip>
            <a:srcRect t="47406" r="73236"/>
            <a:stretch>
              <a:fillRect/>
            </a:stretch>
          </p:blipFill>
          <p:spPr>
            <a:xfrm>
              <a:off x="1899" y="3251200"/>
              <a:ext cx="3262002" cy="3605348"/>
            </a:xfrm>
            <a:prstGeom prst="rect">
              <a:avLst/>
            </a:prstGeom>
          </p:spPr>
        </p:pic>
        <p:sp>
          <p:nvSpPr>
            <p:cNvPr id="5" name="直角三角形 4"/>
            <p:cNvSpPr/>
            <p:nvPr>
              <p:custDataLst>
                <p:tags r:id="rId4"/>
              </p:custDataLst>
            </p:nvPr>
          </p:nvSpPr>
          <p:spPr>
            <a:xfrm>
              <a:off x="0" y="4095751"/>
              <a:ext cx="3127513" cy="2762250"/>
            </a:xfrm>
            <a:prstGeom prst="rtTriangle">
              <a:avLst/>
            </a:prstGeom>
            <a:gradFill>
              <a:gsLst>
                <a:gs pos="0">
                  <a:srgbClr val="CC0011"/>
                </a:gs>
                <a:gs pos="100000">
                  <a:srgbClr val="BA000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charset="-122"/>
                <a:ea typeface="思源黑体 CN Regular" panose="020B0500000000000000" charset="-122"/>
              </a:endParaRPr>
            </a:p>
          </p:txBody>
        </p:sp>
        <p:sp>
          <p:nvSpPr>
            <p:cNvPr id="8" name="任意多边形: 形状 22"/>
            <p:cNvSpPr/>
            <p:nvPr>
              <p:custDataLst>
                <p:tags r:id="rId5"/>
              </p:custDataLst>
            </p:nvPr>
          </p:nvSpPr>
          <p:spPr>
            <a:xfrm flipH="1">
              <a:off x="1736724" y="5266600"/>
              <a:ext cx="3073995" cy="1591401"/>
            </a:xfrm>
            <a:custGeom>
              <a:avLst/>
              <a:gdLst>
                <a:gd name="connsiteX0" fmla="*/ 3073995 w 3073995"/>
                <a:gd name="connsiteY0" fmla="*/ 0 h 1591401"/>
                <a:gd name="connsiteX1" fmla="*/ 1454891 w 3073995"/>
                <a:gd name="connsiteY1" fmla="*/ 0 h 1591401"/>
                <a:gd name="connsiteX2" fmla="*/ 0 w 3073995"/>
                <a:gd name="connsiteY2" fmla="*/ 1591401 h 1591401"/>
                <a:gd name="connsiteX3" fmla="*/ 1619104 w 3073995"/>
                <a:gd name="connsiteY3" fmla="*/ 1591401 h 1591401"/>
              </a:gdLst>
              <a:ahLst/>
              <a:cxnLst>
                <a:cxn ang="0">
                  <a:pos x="connsiteX0" y="connsiteY0"/>
                </a:cxn>
                <a:cxn ang="0">
                  <a:pos x="connsiteX1" y="connsiteY1"/>
                </a:cxn>
                <a:cxn ang="0">
                  <a:pos x="connsiteX2" y="connsiteY2"/>
                </a:cxn>
                <a:cxn ang="0">
                  <a:pos x="connsiteX3" y="connsiteY3"/>
                </a:cxn>
              </a:cxnLst>
              <a:rect l="l" t="t" r="r" b="b"/>
              <a:pathLst>
                <a:path w="3073995" h="1591401">
                  <a:moveTo>
                    <a:pt x="3073995" y="0"/>
                  </a:moveTo>
                  <a:lnTo>
                    <a:pt x="1454891" y="0"/>
                  </a:lnTo>
                  <a:lnTo>
                    <a:pt x="0" y="1591401"/>
                  </a:lnTo>
                  <a:lnTo>
                    <a:pt x="1619104" y="1591401"/>
                  </a:lnTo>
                  <a:close/>
                </a:path>
              </a:pathLst>
            </a:custGeom>
            <a:gradFill>
              <a:gsLst>
                <a:gs pos="100000">
                  <a:srgbClr val="CC0011"/>
                </a:gs>
                <a:gs pos="8000">
                  <a:srgbClr val="BA000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charset="-122"/>
                <a:ea typeface="思源黑体 CN Regular" panose="020B0500000000000000" charset="-122"/>
              </a:endParaRPr>
            </a:p>
          </p:txBody>
        </p:sp>
        <p:sp>
          <p:nvSpPr>
            <p:cNvPr id="9" name="任意多边形: 形状 23"/>
            <p:cNvSpPr/>
            <p:nvPr>
              <p:custDataLst>
                <p:tags r:id="rId6"/>
              </p:custDataLst>
            </p:nvPr>
          </p:nvSpPr>
          <p:spPr>
            <a:xfrm flipH="1">
              <a:off x="3538986" y="5476876"/>
              <a:ext cx="1537736" cy="1381124"/>
            </a:xfrm>
            <a:custGeom>
              <a:avLst/>
              <a:gdLst>
                <a:gd name="connsiteX0" fmla="*/ 1537736 w 1537736"/>
                <a:gd name="connsiteY0" fmla="*/ 0 h 1381124"/>
                <a:gd name="connsiteX1" fmla="*/ 1262651 w 1537736"/>
                <a:gd name="connsiteY1" fmla="*/ 0 h 1381124"/>
                <a:gd name="connsiteX2" fmla="*/ 0 w 1537736"/>
                <a:gd name="connsiteY2" fmla="*/ 1381124 h 1381124"/>
                <a:gd name="connsiteX3" fmla="*/ 275085 w 1537736"/>
                <a:gd name="connsiteY3" fmla="*/ 1381124 h 1381124"/>
              </a:gdLst>
              <a:ahLst/>
              <a:cxnLst>
                <a:cxn ang="0">
                  <a:pos x="connsiteX0" y="connsiteY0"/>
                </a:cxn>
                <a:cxn ang="0">
                  <a:pos x="connsiteX1" y="connsiteY1"/>
                </a:cxn>
                <a:cxn ang="0">
                  <a:pos x="connsiteX2" y="connsiteY2"/>
                </a:cxn>
                <a:cxn ang="0">
                  <a:pos x="connsiteX3" y="connsiteY3"/>
                </a:cxn>
              </a:cxnLst>
              <a:rect l="l" t="t" r="r" b="b"/>
              <a:pathLst>
                <a:path w="1537736" h="1381124">
                  <a:moveTo>
                    <a:pt x="1537736" y="0"/>
                  </a:moveTo>
                  <a:lnTo>
                    <a:pt x="1262651" y="0"/>
                  </a:lnTo>
                  <a:lnTo>
                    <a:pt x="0" y="1381124"/>
                  </a:lnTo>
                  <a:lnTo>
                    <a:pt x="275085" y="1381124"/>
                  </a:lnTo>
                  <a:close/>
                </a:path>
              </a:pathLst>
            </a:custGeom>
            <a:solidFill>
              <a:srgbClr val="E7B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charset="-122"/>
                <a:ea typeface="思源黑体 CN Regular" panose="020B0500000000000000" charset="-122"/>
              </a:endParaRPr>
            </a:p>
          </p:txBody>
        </p:sp>
      </p:grpSp>
      <p:sp>
        <p:nvSpPr>
          <p:cNvPr id="10" name="文本框 9"/>
          <p:cNvSpPr txBox="1"/>
          <p:nvPr/>
        </p:nvSpPr>
        <p:spPr>
          <a:xfrm>
            <a:off x="2004060" y="5019040"/>
            <a:ext cx="8183880" cy="470535"/>
          </a:xfrm>
          <a:prstGeom prst="rect">
            <a:avLst/>
          </a:prstGeom>
          <a:noFill/>
        </p:spPr>
        <p:txBody>
          <a:bodyPr wrap="none" rtlCol="0">
            <a:noAutofit/>
          </a:bodyPr>
          <a:lstStyle/>
          <a:p>
            <a:r>
              <a:rPr lang="zh-CN" altLang="en-US" sz="1800" b="1" dirty="0">
                <a:solidFill>
                  <a:srgbClr val="FF0000"/>
                </a:solidFill>
                <a:latin typeface="思源黑体 CN Regular" panose="020B0500000000000000" charset="-122"/>
                <a:ea typeface="思源黑体 CN Regular" panose="020B0500000000000000" charset="-122"/>
              </a:rPr>
              <a:t>有意向的伙伴们请联系项目组，场次确定后邀请伙伴参与《运动梦想课》培训！</a:t>
            </a:r>
          </a:p>
          <a:p>
            <a:endParaRPr kumimoji="1" lang="zh-CN" alt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Snipaste_2023-08-31_14-48-51"/>
          <p:cNvPicPr>
            <a:picLocks noChangeAspect="1"/>
          </p:cNvPicPr>
          <p:nvPr>
            <p:custDataLst>
              <p:tags r:id="rId1"/>
            </p:custDataLst>
          </p:nvPr>
        </p:nvPicPr>
        <p:blipFill>
          <a:blip r:embed="rId6"/>
          <a:stretch>
            <a:fillRect/>
          </a:stretch>
        </p:blipFill>
        <p:spPr>
          <a:xfrm>
            <a:off x="635" y="-14605"/>
            <a:ext cx="12190730" cy="6872605"/>
          </a:xfrm>
          <a:prstGeom prst="rect">
            <a:avLst/>
          </a:prstGeom>
        </p:spPr>
      </p:pic>
      <p:sp>
        <p:nvSpPr>
          <p:cNvPr id="2" name="文本框 1"/>
          <p:cNvSpPr txBox="1"/>
          <p:nvPr/>
        </p:nvSpPr>
        <p:spPr>
          <a:xfrm>
            <a:off x="4450080" y="3548380"/>
            <a:ext cx="7054215" cy="1568450"/>
          </a:xfrm>
          <a:prstGeom prst="rect">
            <a:avLst/>
          </a:prstGeom>
          <a:noFill/>
        </p:spPr>
        <p:txBody>
          <a:bodyPr wrap="square" rtlCol="0">
            <a:spAutoFit/>
          </a:bodyPr>
          <a:lstStyle/>
          <a:p>
            <a:pPr fontAlgn="auto">
              <a:lnSpc>
                <a:spcPct val="150000"/>
              </a:lnSpc>
            </a:pPr>
            <a:r>
              <a:rPr lang="zh-CN" altLang="en-US" sz="1600" dirty="0">
                <a:latin typeface="思源黑体 CN Regular" panose="020B0500000000000000" charset="-122"/>
                <a:ea typeface="思源黑体 CN Regular" panose="020B0500000000000000" charset="-122"/>
              </a:rPr>
              <a:t>      </a:t>
            </a:r>
            <a:r>
              <a:rPr lang="zh-CN" altLang="en-US" sz="1600" dirty="0">
                <a:solidFill>
                  <a:schemeClr val="tx1">
                    <a:lumMod val="95000"/>
                    <a:lumOff val="5000"/>
                  </a:schemeClr>
                </a:solidFill>
                <a:latin typeface="思源黑体 CN Regular" panose="020B0500000000000000" charset="-122"/>
                <a:ea typeface="思源黑体 CN Regular" panose="020B0500000000000000" charset="-122"/>
              </a:rPr>
              <a:t>客服邮箱：</a:t>
            </a:r>
            <a:r>
              <a:rPr lang="en-US" altLang="zh-CN" sz="1600" dirty="0">
                <a:solidFill>
                  <a:schemeClr val="tx1">
                    <a:lumMod val="95000"/>
                    <a:lumOff val="5000"/>
                  </a:schemeClr>
                </a:solidFill>
              </a:rPr>
              <a:t>ydmxkkf@adream.org</a:t>
            </a:r>
          </a:p>
          <a:p>
            <a:pPr fontAlgn="auto">
              <a:lnSpc>
                <a:spcPct val="150000"/>
              </a:lnSpc>
            </a:pPr>
            <a:r>
              <a:rPr lang="en-US" altLang="zh-CN" sz="1600" dirty="0">
                <a:solidFill>
                  <a:schemeClr val="tx1">
                    <a:lumMod val="95000"/>
                    <a:lumOff val="5000"/>
                  </a:schemeClr>
                </a:solidFill>
                <a:latin typeface="思源黑体 CN Regular" panose="020B0500000000000000" charset="-122"/>
                <a:ea typeface="思源黑体 CN Regular" panose="020B0500000000000000" charset="-122"/>
              </a:rPr>
              <a:t>      </a:t>
            </a:r>
            <a:r>
              <a:rPr lang="zh-CN" altLang="en-US" sz="1600" dirty="0">
                <a:solidFill>
                  <a:schemeClr val="tx1">
                    <a:lumMod val="95000"/>
                    <a:lumOff val="5000"/>
                  </a:schemeClr>
                </a:solidFill>
                <a:latin typeface="思源黑体 CN Regular" panose="020B0500000000000000" charset="-122"/>
                <a:ea typeface="思源黑体 CN Regular" panose="020B0500000000000000" charset="-122"/>
              </a:rPr>
              <a:t>申请链接：</a:t>
            </a:r>
            <a:r>
              <a:rPr lang="en-US" altLang="zh-CN" sz="1600" dirty="0">
                <a:solidFill>
                  <a:schemeClr val="tx1">
                    <a:lumMod val="95000"/>
                    <a:lumOff val="5000"/>
                  </a:schemeClr>
                </a:solidFill>
                <a:hlinkClick r:id="rId7"/>
              </a:rPr>
              <a:t>https://oa.adream.org/edc/formview/egbe8p</a:t>
            </a:r>
            <a:endParaRPr lang="en-US" altLang="zh-CN" sz="1600" dirty="0">
              <a:solidFill>
                <a:schemeClr val="tx1">
                  <a:lumMod val="95000"/>
                  <a:lumOff val="5000"/>
                </a:schemeClr>
              </a:solidFill>
            </a:endParaRPr>
          </a:p>
          <a:p>
            <a:pPr>
              <a:lnSpc>
                <a:spcPct val="150000"/>
              </a:lnSpc>
            </a:pPr>
            <a:r>
              <a:rPr lang="en-US" altLang="zh-CN" sz="1600" dirty="0">
                <a:solidFill>
                  <a:schemeClr val="tx1">
                    <a:lumMod val="95000"/>
                    <a:lumOff val="5000"/>
                  </a:schemeClr>
                </a:solidFill>
                <a:latin typeface="思源黑体 CN Regular" panose="020B0500000000000000" charset="-122"/>
                <a:ea typeface="思源黑体 CN Regular" panose="020B0500000000000000" charset="-122"/>
              </a:rPr>
              <a:t>      </a:t>
            </a:r>
            <a:r>
              <a:rPr lang="zh-CN" altLang="en-US" sz="1600" dirty="0">
                <a:solidFill>
                  <a:schemeClr val="tx1">
                    <a:lumMod val="95000"/>
                    <a:lumOff val="5000"/>
                  </a:schemeClr>
                </a:solidFill>
                <a:latin typeface="思源黑体 CN Regular" panose="020B0500000000000000" charset="-122"/>
                <a:ea typeface="思源黑体 CN Regular" panose="020B0500000000000000" charset="-122"/>
              </a:rPr>
              <a:t>直播相册：</a:t>
            </a:r>
            <a:r>
              <a:rPr lang="en-US" altLang="zh-CN" sz="1600" dirty="0">
                <a:solidFill>
                  <a:schemeClr val="tx1">
                    <a:lumMod val="95000"/>
                    <a:lumOff val="5000"/>
                  </a:schemeClr>
                </a:solidFill>
                <a:hlinkClick r:id="rId8"/>
              </a:rPr>
              <a:t>https://live.photoplus.cn/live/pc/88725908/#/live</a:t>
            </a:r>
            <a:endParaRPr lang="en-US" altLang="zh-CN" sz="1600" dirty="0">
              <a:solidFill>
                <a:schemeClr val="tx1">
                  <a:lumMod val="95000"/>
                  <a:lumOff val="5000"/>
                </a:schemeClr>
              </a:solidFill>
            </a:endParaRPr>
          </a:p>
          <a:p>
            <a:pPr marL="36195">
              <a:lnSpc>
                <a:spcPct val="150000"/>
              </a:lnSpc>
            </a:pPr>
            <a:r>
              <a:rPr lang="en-US" altLang="zh-CN" sz="1600" dirty="0">
                <a:solidFill>
                  <a:schemeClr val="tx1">
                    <a:lumMod val="95000"/>
                    <a:lumOff val="5000"/>
                  </a:schemeClr>
                </a:solidFill>
                <a:latin typeface="思源黑体 CN Regular" panose="020B0500000000000000" charset="-122"/>
                <a:ea typeface="思源黑体 CN Regular" panose="020B0500000000000000" charset="-122"/>
              </a:rPr>
              <a:t>     </a:t>
            </a:r>
            <a:r>
              <a:rPr lang="zh-CN" altLang="en-US" sz="1600" dirty="0">
                <a:solidFill>
                  <a:schemeClr val="tx1">
                    <a:lumMod val="95000"/>
                    <a:lumOff val="5000"/>
                  </a:schemeClr>
                </a:solidFill>
                <a:latin typeface="思源黑体 CN Regular" panose="020B0500000000000000" charset="-122"/>
                <a:ea typeface="思源黑体 CN Regular" panose="020B0500000000000000" charset="-122"/>
              </a:rPr>
              <a:t>项目宣传片：</a:t>
            </a:r>
            <a:r>
              <a:rPr lang="en-US" altLang="zh-CN" sz="1600" dirty="0">
                <a:solidFill>
                  <a:schemeClr val="tx1">
                    <a:lumMod val="95000"/>
                    <a:lumOff val="5000"/>
                  </a:schemeClr>
                </a:solidFill>
                <a:hlinkClick r:id="rId9"/>
              </a:rPr>
              <a:t>https://v.qq.com/x/page/z3271ekfgfp.html</a:t>
            </a:r>
            <a:endParaRPr lang="en-US" altLang="zh-CN" sz="1600" u="sng" dirty="0">
              <a:solidFill>
                <a:schemeClr val="tx1">
                  <a:lumMod val="95000"/>
                  <a:lumOff val="5000"/>
                </a:schemeClr>
              </a:solidFill>
              <a:hlinkClick r:id="rId9"/>
            </a:endParaRPr>
          </a:p>
        </p:txBody>
      </p:sp>
      <p:pic>
        <p:nvPicPr>
          <p:cNvPr id="3"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81278" y="1977446"/>
            <a:ext cx="1955914" cy="1955914"/>
          </a:xfrm>
          <a:prstGeom prst="rect">
            <a:avLst/>
          </a:prstGeom>
          <a:ln>
            <a:noFill/>
          </a:ln>
          <a:effectLst>
            <a:outerShdw blurRad="292100" dist="139700" dir="2700000" algn="tl" rotWithShape="0">
              <a:srgbClr val="333333">
                <a:alpha val="65000"/>
              </a:srgbClr>
            </a:outerShdw>
          </a:effectLst>
        </p:spPr>
      </p:pic>
      <p:sp>
        <p:nvSpPr>
          <p:cNvPr id="4" name="文本框 3"/>
          <p:cNvSpPr txBox="1"/>
          <p:nvPr/>
        </p:nvSpPr>
        <p:spPr>
          <a:xfrm>
            <a:off x="4548505" y="2299335"/>
            <a:ext cx="6748145" cy="746760"/>
          </a:xfrm>
          <a:prstGeom prst="rect">
            <a:avLst/>
          </a:prstGeom>
          <a:noFill/>
        </p:spPr>
        <p:txBody>
          <a:bodyPr wrap="square" rtlCol="0">
            <a:spAutoFit/>
          </a:bodyPr>
          <a:lstStyle/>
          <a:p>
            <a:pPr algn="ctr"/>
            <a:r>
              <a:rPr lang="zh-CN" altLang="en-US" sz="4255" spc="158" dirty="0">
                <a:solidFill>
                  <a:srgbClr val="FF0000"/>
                </a:solidFill>
                <a:latin typeface="思源黑体 CN Regular" panose="020B0500000000000000" charset="-122"/>
                <a:ea typeface="思源黑体 CN Regular" panose="020B0500000000000000" charset="-122"/>
              </a:rPr>
              <a:t>运动梦想公益计划项目组</a:t>
            </a:r>
          </a:p>
        </p:txBody>
      </p:sp>
      <p:sp>
        <p:nvSpPr>
          <p:cNvPr id="5" name="文本框 4"/>
          <p:cNvSpPr txBox="1"/>
          <p:nvPr/>
        </p:nvSpPr>
        <p:spPr>
          <a:xfrm>
            <a:off x="1403320" y="4056181"/>
            <a:ext cx="3046850" cy="1060450"/>
          </a:xfrm>
          <a:prstGeom prst="rect">
            <a:avLst/>
          </a:prstGeom>
          <a:noFill/>
        </p:spPr>
        <p:txBody>
          <a:bodyPr wrap="square" rtlCol="0">
            <a:spAutoFit/>
          </a:bodyPr>
          <a:lstStyle/>
          <a:p>
            <a:pPr algn="ctr" fontAlgn="auto">
              <a:lnSpc>
                <a:spcPct val="150000"/>
              </a:lnSpc>
            </a:pPr>
            <a:r>
              <a:rPr lang="zh-CN" altLang="en-US" sz="1400" dirty="0">
                <a:latin typeface="思源黑体 CN Regular" panose="020B0500000000000000" charset="-122"/>
                <a:ea typeface="思源黑体 CN Regular" panose="020B0500000000000000" charset="-122"/>
              </a:rPr>
              <a:t>欢迎您扫描二维码</a:t>
            </a:r>
            <a:endParaRPr lang="en-US" altLang="zh-CN" sz="1400" dirty="0">
              <a:latin typeface="思源黑体 CN Regular" panose="020B0500000000000000" charset="-122"/>
              <a:ea typeface="思源黑体 CN Regular" panose="020B0500000000000000" charset="-122"/>
            </a:endParaRPr>
          </a:p>
          <a:p>
            <a:pPr algn="ctr" fontAlgn="auto">
              <a:lnSpc>
                <a:spcPct val="150000"/>
              </a:lnSpc>
            </a:pPr>
            <a:r>
              <a:rPr lang="zh-CN" altLang="en-US" sz="1400" dirty="0">
                <a:latin typeface="思源黑体 CN Regular" panose="020B0500000000000000" charset="-122"/>
                <a:ea typeface="思源黑体 CN Regular" panose="020B0500000000000000" charset="-122"/>
              </a:rPr>
              <a:t>成为</a:t>
            </a:r>
            <a:r>
              <a:rPr lang="zh-CN" altLang="en-US" sz="1400" dirty="0">
                <a:solidFill>
                  <a:schemeClr val="tx1"/>
                </a:solidFill>
                <a:latin typeface="思源黑体 CN Regular" panose="020B0500000000000000" charset="-122"/>
                <a:ea typeface="思源黑体 CN Regular" panose="020B0500000000000000" charset="-122"/>
                <a:sym typeface="+mn-ea"/>
              </a:rPr>
              <a:t>运动梦想公益计划</a:t>
            </a:r>
            <a:r>
              <a:rPr lang="zh-CN" altLang="en-US" sz="1400" dirty="0">
                <a:latin typeface="思源黑体 CN Regular" panose="020B0500000000000000" charset="-122"/>
                <a:ea typeface="思源黑体 CN Regular" panose="020B0500000000000000" charset="-122"/>
              </a:rPr>
              <a:t>的支持者</a:t>
            </a:r>
            <a:endParaRPr lang="en-US" altLang="zh-CN" sz="1400" dirty="0">
              <a:latin typeface="思源黑体 CN Regular" panose="020B0500000000000000" charset="-122"/>
              <a:ea typeface="思源黑体 CN Regular" panose="020B0500000000000000" charset="-122"/>
            </a:endParaRPr>
          </a:p>
          <a:p>
            <a:pPr algn="ctr" fontAlgn="auto">
              <a:lnSpc>
                <a:spcPct val="150000"/>
              </a:lnSpc>
            </a:pPr>
            <a:r>
              <a:rPr lang="zh-CN" altLang="en-US" sz="1400" dirty="0">
                <a:latin typeface="思源黑体 CN Regular" panose="020B0500000000000000" charset="-122"/>
                <a:ea typeface="思源黑体 CN Regular" panose="020B0500000000000000" charset="-122"/>
              </a:rPr>
              <a:t>帮助儿童自信从容有尊严的成长</a:t>
            </a:r>
          </a:p>
        </p:txBody>
      </p:sp>
      <p:sp>
        <p:nvSpPr>
          <p:cNvPr id="6" name="直角三角形 5"/>
          <p:cNvSpPr/>
          <p:nvPr>
            <p:custDataLst>
              <p:tags r:id="rId2"/>
            </p:custDataLst>
          </p:nvPr>
        </p:nvSpPr>
        <p:spPr>
          <a:xfrm>
            <a:off x="0" y="4298315"/>
            <a:ext cx="2060575" cy="2559685"/>
          </a:xfrm>
          <a:prstGeom prst="rtTriangle">
            <a:avLst/>
          </a:prstGeom>
          <a:gradFill>
            <a:gsLst>
              <a:gs pos="0">
                <a:srgbClr val="CC0011"/>
              </a:gs>
              <a:gs pos="100000">
                <a:srgbClr val="BA000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0" name="组合 159"/>
          <p:cNvGrpSpPr/>
          <p:nvPr/>
        </p:nvGrpSpPr>
        <p:grpSpPr>
          <a:xfrm rot="16200000" flipH="1" flipV="1">
            <a:off x="10866770" y="-80772"/>
            <a:ext cx="1258555" cy="1390777"/>
            <a:chOff x="5309854" y="2383930"/>
            <a:chExt cx="3263901" cy="3606801"/>
          </a:xfrm>
        </p:grpSpPr>
        <p:pic>
          <p:nvPicPr>
            <p:cNvPr id="161" name="图片 160"/>
            <p:cNvPicPr>
              <a:picLocks noChangeAspect="1"/>
            </p:cNvPicPr>
            <p:nvPr>
              <p:custDataLst>
                <p:tags r:id="rId3"/>
              </p:custDataLst>
            </p:nvPr>
          </p:nvPicPr>
          <p:blipFill rotWithShape="1">
            <a:blip r:embed="rId11">
              <a:extLst>
                <a:ext uri="{28A0092B-C50C-407E-A947-70E740481C1C}">
                  <a14:useLocalDpi xmlns:a14="http://schemas.microsoft.com/office/drawing/2010/main" val="0"/>
                </a:ext>
              </a:extLst>
            </a:blip>
            <a:srcRect t="47406" r="73236"/>
            <a:stretch>
              <a:fillRect/>
            </a:stretch>
          </p:blipFill>
          <p:spPr>
            <a:xfrm flipV="1">
              <a:off x="5311753" y="2385383"/>
              <a:ext cx="3262002" cy="3605348"/>
            </a:xfrm>
            <a:prstGeom prst="rect">
              <a:avLst/>
            </a:prstGeom>
          </p:spPr>
        </p:pic>
        <p:sp>
          <p:nvSpPr>
            <p:cNvPr id="162" name="直角三角形 161"/>
            <p:cNvSpPr/>
            <p:nvPr>
              <p:custDataLst>
                <p:tags r:id="rId4"/>
              </p:custDataLst>
            </p:nvPr>
          </p:nvSpPr>
          <p:spPr>
            <a:xfrm flipV="1">
              <a:off x="5309854" y="2383930"/>
              <a:ext cx="3127513" cy="2762250"/>
            </a:xfrm>
            <a:prstGeom prst="rtTriangle">
              <a:avLst/>
            </a:prstGeom>
            <a:gradFill>
              <a:gsLst>
                <a:gs pos="0">
                  <a:srgbClr val="CC0011"/>
                </a:gs>
                <a:gs pos="100000">
                  <a:srgbClr val="BA000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85" name="文本框 84"/>
          <p:cNvSpPr txBox="1"/>
          <p:nvPr>
            <p:custDataLst>
              <p:tags r:id="rId2"/>
            </p:custDataLst>
          </p:nvPr>
        </p:nvSpPr>
        <p:spPr>
          <a:xfrm>
            <a:off x="826135" y="350520"/>
            <a:ext cx="6096000" cy="43116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205" b="1" i="0" u="none" strike="noStrike" kern="1200" cap="none" spc="-78" normalizeH="0" baseline="0" noProof="0" dirty="0">
                <a:ln>
                  <a:noFill/>
                </a:ln>
                <a:gradFill>
                  <a:gsLst>
                    <a:gs pos="0">
                      <a:srgbClr val="E30000"/>
                    </a:gs>
                    <a:gs pos="100000">
                      <a:srgbClr val="760303"/>
                    </a:gs>
                  </a:gsLst>
                  <a:lin scaled="0"/>
                </a:gradFill>
                <a:effectLst>
                  <a:outerShdw blurRad="38100" dist="25400" dir="5400000" algn="ctr" rotWithShape="0">
                    <a:srgbClr val="6E747A">
                      <a:alpha val="43000"/>
                    </a:srgbClr>
                  </a:outerShdw>
                </a:effectLst>
                <a:uLnTx/>
                <a:uFillTx/>
                <a:latin typeface="思源黑体 CN Bold" panose="020B0800000000000000" charset="-122"/>
                <a:ea typeface="思源黑体 CN Bold" panose="020B0800000000000000" charset="-122"/>
                <a:cs typeface="思源黑体 CN Regular" panose="020B0500000000000000" charset="-122"/>
                <a:sym typeface="+mn-ea"/>
              </a:rPr>
              <a:t>收入情况</a:t>
            </a:r>
          </a:p>
        </p:txBody>
      </p:sp>
      <p:sp>
        <p:nvSpPr>
          <p:cNvPr id="3" name="矩形 2"/>
          <p:cNvSpPr/>
          <p:nvPr>
            <p:custDataLst>
              <p:tags r:id="rId3"/>
            </p:custDataLst>
          </p:nvPr>
        </p:nvSpPr>
        <p:spPr>
          <a:xfrm>
            <a:off x="579120" y="410210"/>
            <a:ext cx="108585" cy="387350"/>
          </a:xfrm>
          <a:prstGeom prst="rect">
            <a:avLst/>
          </a:prstGeom>
          <a:gradFill>
            <a:gsLst>
              <a:gs pos="0">
                <a:srgbClr val="E30000"/>
              </a:gs>
              <a:gs pos="100000">
                <a:srgbClr val="76030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思源黑体 CN Regular" panose="020B0500000000000000" charset="-122"/>
              <a:cs typeface="+mn-cs"/>
            </a:endParaRPr>
          </a:p>
        </p:txBody>
      </p:sp>
      <p:sp>
        <p:nvSpPr>
          <p:cNvPr id="2" name="同侧圆角矩形 1"/>
          <p:cNvSpPr/>
          <p:nvPr>
            <p:custDataLst>
              <p:tags r:id="rId4"/>
            </p:custDataLst>
          </p:nvPr>
        </p:nvSpPr>
        <p:spPr>
          <a:xfrm flipV="1">
            <a:off x="11189970" y="0"/>
            <a:ext cx="489585" cy="893445"/>
          </a:xfrm>
          <a:prstGeom prst="round2SameRect">
            <a:avLst>
              <a:gd name="adj1" fmla="val 22827"/>
              <a:gd name="adj2" fmla="val 0"/>
            </a:avLst>
          </a:prstGeom>
          <a:gradFill>
            <a:gsLst>
              <a:gs pos="100000">
                <a:srgbClr val="EEC988"/>
              </a:gs>
              <a:gs pos="0">
                <a:srgbClr val="CB954D"/>
              </a:gs>
            </a:gsLst>
            <a:lin scaled="1"/>
          </a:gradFill>
          <a:ln>
            <a:noFill/>
          </a:ln>
        </p:spPr>
        <p:style>
          <a:lnRef idx="2">
            <a:srgbClr val="2ACCC8">
              <a:shade val="50000"/>
            </a:srgbClr>
          </a:lnRef>
          <a:fillRef idx="1">
            <a:srgbClr val="2ACCC8"/>
          </a:fillRef>
          <a:effectRef idx="0">
            <a:srgbClr val="2ACCC8"/>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cxnSp>
        <p:nvCxnSpPr>
          <p:cNvPr id="30" name="直接连接符 26"/>
          <p:cNvCxnSpPr/>
          <p:nvPr>
            <p:custDataLst>
              <p:tags r:id="rId5"/>
            </p:custDataLst>
          </p:nvPr>
        </p:nvCxnSpPr>
        <p:spPr>
          <a:xfrm>
            <a:off x="462915" y="5304155"/>
            <a:ext cx="11317605" cy="0"/>
          </a:xfrm>
          <a:prstGeom prst="line">
            <a:avLst/>
          </a:prstGeom>
        </p:spPr>
        <p:style>
          <a:lnRef idx="1">
            <a:schemeClr val="accent3"/>
          </a:lnRef>
          <a:fillRef idx="0">
            <a:schemeClr val="accent3"/>
          </a:fillRef>
          <a:effectRef idx="0">
            <a:schemeClr val="accent3"/>
          </a:effectRef>
          <a:fontRef idx="minor">
            <a:schemeClr val="tx1"/>
          </a:fontRef>
        </p:style>
      </p:cxnSp>
      <p:sp>
        <p:nvSpPr>
          <p:cNvPr id="31" name="文本框 30"/>
          <p:cNvSpPr txBox="1"/>
          <p:nvPr>
            <p:custDataLst>
              <p:tags r:id="rId6"/>
            </p:custDataLst>
          </p:nvPr>
        </p:nvSpPr>
        <p:spPr>
          <a:xfrm>
            <a:off x="462915" y="5516880"/>
            <a:ext cx="11318875" cy="414655"/>
          </a:xfrm>
          <a:prstGeom prst="rect">
            <a:avLst/>
          </a:prstGeom>
          <a:noFill/>
        </p:spPr>
        <p:txBody>
          <a:bodyPr wrap="square" rtlCol="0" anchor="t">
            <a:noAutofit/>
          </a:bodyPr>
          <a:lstStyle/>
          <a:p>
            <a:pPr algn="l" fontAlgn="auto">
              <a:lnSpc>
                <a:spcPct val="130000"/>
              </a:lnSpc>
              <a:spcBef>
                <a:spcPts val="600"/>
              </a:spcBef>
              <a:spcAft>
                <a:spcPts val="600"/>
              </a:spcAft>
            </a:pPr>
            <a:r>
              <a:rPr lang="zh-CN" altLang="en-US" sz="1600" spc="150" dirty="0">
                <a:solidFill>
                  <a:schemeClr val="tx1"/>
                </a:solidFill>
                <a:effectLst/>
                <a:uFillTx/>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涵盖了</a:t>
            </a:r>
            <a:r>
              <a:rPr lang="en-US" altLang="zh-CN" sz="1600" b="1" spc="150" dirty="0">
                <a:solidFill>
                  <a:srgbClr val="C00000"/>
                </a:solidFill>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11个</a:t>
            </a:r>
            <a:r>
              <a:rPr lang="zh-CN" altLang="en-US" sz="1600" spc="150" dirty="0">
                <a:solidFill>
                  <a:schemeClr val="tx1"/>
                </a:solidFill>
                <a:effectLst/>
                <a:uFillTx/>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省份，涉及金额总计达</a:t>
            </a:r>
            <a:r>
              <a:rPr lang="en-US" altLang="zh-CN" sz="1600" b="1" spc="150" dirty="0">
                <a:solidFill>
                  <a:srgbClr val="C00000"/>
                </a:solidFill>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1,502,577.22元</a:t>
            </a:r>
            <a:r>
              <a:rPr lang="zh-CN" altLang="en-US" sz="1600" spc="150" dirty="0">
                <a:solidFill>
                  <a:schemeClr val="tx1"/>
                </a:solidFill>
                <a:effectLst/>
                <a:uFillTx/>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a:t>
            </a:r>
          </a:p>
        </p:txBody>
      </p:sp>
      <p:cxnSp>
        <p:nvCxnSpPr>
          <p:cNvPr id="35" name="直接连接符 8"/>
          <p:cNvCxnSpPr/>
          <p:nvPr>
            <p:custDataLst>
              <p:tags r:id="rId7"/>
            </p:custDataLst>
          </p:nvPr>
        </p:nvCxnSpPr>
        <p:spPr>
          <a:xfrm>
            <a:off x="462915" y="6144260"/>
            <a:ext cx="11317605" cy="0"/>
          </a:xfrm>
          <a:prstGeom prst="line">
            <a:avLst/>
          </a:prstGeom>
        </p:spPr>
        <p:style>
          <a:lnRef idx="1">
            <a:schemeClr val="accent3"/>
          </a:lnRef>
          <a:fillRef idx="0">
            <a:schemeClr val="accent3"/>
          </a:fillRef>
          <a:effectRef idx="0">
            <a:schemeClr val="accent3"/>
          </a:effectRef>
          <a:fontRef idx="minor">
            <a:schemeClr val="tx1"/>
          </a:fontRef>
        </p:style>
      </p:cxnSp>
      <p:pic>
        <p:nvPicPr>
          <p:cNvPr id="7" name="图片 6" descr="收入情况-从图片转来的_Sheet1"/>
          <p:cNvPicPr>
            <a:picLocks noChangeAspect="1"/>
          </p:cNvPicPr>
          <p:nvPr/>
        </p:nvPicPr>
        <p:blipFill>
          <a:blip r:embed="rId11"/>
          <a:stretch>
            <a:fillRect/>
          </a:stretch>
        </p:blipFill>
        <p:spPr>
          <a:xfrm>
            <a:off x="2948623" y="990918"/>
            <a:ext cx="6294755" cy="4053205"/>
          </a:xfrm>
          <a:prstGeom prst="rect">
            <a:avLst/>
          </a:prstGeom>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85" name="文本框 84"/>
          <p:cNvSpPr txBox="1"/>
          <p:nvPr>
            <p:custDataLst>
              <p:tags r:id="rId2"/>
            </p:custDataLst>
          </p:nvPr>
        </p:nvSpPr>
        <p:spPr>
          <a:xfrm>
            <a:off x="826135" y="350520"/>
            <a:ext cx="6096000" cy="43116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205" b="1" i="0" u="none" strike="noStrike" kern="1200" cap="none" spc="-78" normalizeH="0" baseline="0" noProof="0" dirty="0">
                <a:ln>
                  <a:noFill/>
                </a:ln>
                <a:gradFill>
                  <a:gsLst>
                    <a:gs pos="0">
                      <a:srgbClr val="E30000"/>
                    </a:gs>
                    <a:gs pos="100000">
                      <a:srgbClr val="760303"/>
                    </a:gs>
                  </a:gsLst>
                  <a:lin scaled="0"/>
                </a:gradFill>
                <a:effectLst>
                  <a:outerShdw blurRad="38100" dist="25400" dir="5400000" algn="ctr" rotWithShape="0">
                    <a:srgbClr val="6E747A">
                      <a:alpha val="43000"/>
                    </a:srgbClr>
                  </a:outerShdw>
                </a:effectLst>
                <a:uLnTx/>
                <a:uFillTx/>
                <a:latin typeface="思源黑体 CN Bold" panose="020B0800000000000000" charset="-122"/>
                <a:ea typeface="思源黑体 CN Bold" panose="020B0800000000000000" charset="-122"/>
                <a:cs typeface="思源黑体 CN Regular" panose="020B0500000000000000" charset="-122"/>
                <a:sym typeface="+mn-ea"/>
              </a:rPr>
              <a:t>学校入库及发货情况</a:t>
            </a:r>
          </a:p>
        </p:txBody>
      </p:sp>
      <p:sp>
        <p:nvSpPr>
          <p:cNvPr id="3" name="矩形 2"/>
          <p:cNvSpPr/>
          <p:nvPr>
            <p:custDataLst>
              <p:tags r:id="rId3"/>
            </p:custDataLst>
          </p:nvPr>
        </p:nvSpPr>
        <p:spPr>
          <a:xfrm>
            <a:off x="579120" y="410210"/>
            <a:ext cx="108585" cy="387350"/>
          </a:xfrm>
          <a:prstGeom prst="rect">
            <a:avLst/>
          </a:prstGeom>
          <a:gradFill>
            <a:gsLst>
              <a:gs pos="0">
                <a:srgbClr val="E30000"/>
              </a:gs>
              <a:gs pos="100000">
                <a:srgbClr val="76030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思源黑体 CN Regular" panose="020B0500000000000000" charset="-122"/>
              <a:cs typeface="+mn-cs"/>
            </a:endParaRPr>
          </a:p>
        </p:txBody>
      </p:sp>
      <p:sp>
        <p:nvSpPr>
          <p:cNvPr id="2" name="同侧圆角矩形 1"/>
          <p:cNvSpPr/>
          <p:nvPr>
            <p:custDataLst>
              <p:tags r:id="rId4"/>
            </p:custDataLst>
          </p:nvPr>
        </p:nvSpPr>
        <p:spPr>
          <a:xfrm flipV="1">
            <a:off x="11189970" y="0"/>
            <a:ext cx="489585" cy="893445"/>
          </a:xfrm>
          <a:prstGeom prst="round2SameRect">
            <a:avLst>
              <a:gd name="adj1" fmla="val 22827"/>
              <a:gd name="adj2" fmla="val 0"/>
            </a:avLst>
          </a:prstGeom>
          <a:gradFill>
            <a:gsLst>
              <a:gs pos="100000">
                <a:srgbClr val="EEC988"/>
              </a:gs>
              <a:gs pos="0">
                <a:srgbClr val="CB954D"/>
              </a:gs>
            </a:gsLst>
            <a:lin scaled="1"/>
          </a:gradFill>
          <a:ln>
            <a:noFill/>
          </a:ln>
        </p:spPr>
        <p:style>
          <a:lnRef idx="2">
            <a:srgbClr val="2ACCC8">
              <a:shade val="50000"/>
            </a:srgbClr>
          </a:lnRef>
          <a:fillRef idx="1">
            <a:srgbClr val="2ACCC8"/>
          </a:fillRef>
          <a:effectRef idx="0">
            <a:srgbClr val="2ACCC8"/>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cxnSp>
        <p:nvCxnSpPr>
          <p:cNvPr id="30" name="直接连接符 26"/>
          <p:cNvCxnSpPr/>
          <p:nvPr>
            <p:custDataLst>
              <p:tags r:id="rId5"/>
            </p:custDataLst>
          </p:nvPr>
        </p:nvCxnSpPr>
        <p:spPr>
          <a:xfrm>
            <a:off x="462915" y="5304155"/>
            <a:ext cx="11318875" cy="0"/>
          </a:xfrm>
          <a:prstGeom prst="line">
            <a:avLst/>
          </a:prstGeom>
        </p:spPr>
        <p:style>
          <a:lnRef idx="1">
            <a:schemeClr val="accent3"/>
          </a:lnRef>
          <a:fillRef idx="0">
            <a:schemeClr val="accent3"/>
          </a:fillRef>
          <a:effectRef idx="0">
            <a:schemeClr val="accent3"/>
          </a:effectRef>
          <a:fontRef idx="minor">
            <a:schemeClr val="tx1"/>
          </a:fontRef>
        </p:style>
      </p:cxnSp>
      <p:sp>
        <p:nvSpPr>
          <p:cNvPr id="31" name="文本框 30"/>
          <p:cNvSpPr txBox="1"/>
          <p:nvPr>
            <p:custDataLst>
              <p:tags r:id="rId6"/>
            </p:custDataLst>
          </p:nvPr>
        </p:nvSpPr>
        <p:spPr>
          <a:xfrm>
            <a:off x="462915" y="5478780"/>
            <a:ext cx="11318875" cy="993775"/>
          </a:xfrm>
          <a:prstGeom prst="rect">
            <a:avLst/>
          </a:prstGeom>
          <a:noFill/>
        </p:spPr>
        <p:txBody>
          <a:bodyPr wrap="square" rtlCol="0" anchor="t">
            <a:noAutofit/>
          </a:bodyPr>
          <a:lstStyle/>
          <a:p>
            <a:pPr algn="l" fontAlgn="auto">
              <a:lnSpc>
                <a:spcPct val="130000"/>
              </a:lnSpc>
              <a:spcBef>
                <a:spcPts val="600"/>
              </a:spcBef>
              <a:spcAft>
                <a:spcPts val="600"/>
              </a:spcAft>
            </a:pPr>
            <a:r>
              <a:rPr lang="zh-CN" altLang="en-US" sz="1600" b="1" spc="150" dirty="0">
                <a:solidFill>
                  <a:schemeClr val="tx1"/>
                </a:solidFill>
                <a:effectLst/>
                <a:uFillTx/>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申请单收取情况：</a:t>
            </a:r>
            <a:r>
              <a:rPr lang="en-US" sz="1600" spc="150" dirty="0">
                <a:solidFill>
                  <a:schemeClr val="tx1"/>
                </a:solidFill>
                <a:effectLst/>
                <a:uFillTx/>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11-12</a:t>
            </a:r>
            <a:r>
              <a:rPr lang="zh-CN" altLang="en-US" sz="1600" spc="150" dirty="0">
                <a:solidFill>
                  <a:schemeClr val="tx1"/>
                </a:solidFill>
                <a:effectLst/>
                <a:uFillTx/>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月入库</a:t>
            </a:r>
            <a:r>
              <a:rPr lang="en-US" altLang="zh-CN" sz="1600" b="1" spc="150" dirty="0">
                <a:solidFill>
                  <a:srgbClr val="C00000"/>
                </a:solidFill>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55所</a:t>
            </a:r>
            <a:r>
              <a:rPr lang="zh-CN" altLang="en-US" sz="1600" spc="150" dirty="0">
                <a:solidFill>
                  <a:schemeClr val="tx1"/>
                </a:solidFill>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学校</a:t>
            </a:r>
            <a:r>
              <a:rPr lang="zh-CN" altLang="en-US" sz="1600" spc="150" dirty="0">
                <a:solidFill>
                  <a:schemeClr val="tx1"/>
                </a:solidFill>
                <a:effectLst/>
                <a:uFillTx/>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，全年入库总数量达到</a:t>
            </a:r>
            <a:r>
              <a:rPr lang="en-US" altLang="zh-CN" sz="1600" b="1" spc="150" dirty="0">
                <a:solidFill>
                  <a:srgbClr val="C00000"/>
                </a:solidFill>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1144</a:t>
            </a:r>
            <a:r>
              <a:rPr lang="zh-CN" altLang="en-US" sz="1600" b="1" spc="150" dirty="0">
                <a:solidFill>
                  <a:srgbClr val="C00000"/>
                </a:solidFill>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所</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学校</a:t>
            </a:r>
            <a:r>
              <a:rPr lang="zh-CN" altLang="en-US" sz="1600" spc="150" dirty="0">
                <a:solidFill>
                  <a:schemeClr val="tx1"/>
                </a:solidFill>
                <a:effectLst/>
                <a:uFillTx/>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a:t>
            </a:r>
          </a:p>
          <a:p>
            <a:pPr algn="l" fontAlgn="auto">
              <a:lnSpc>
                <a:spcPct val="130000"/>
              </a:lnSpc>
              <a:spcBef>
                <a:spcPts val="600"/>
              </a:spcBef>
              <a:spcAft>
                <a:spcPts val="600"/>
              </a:spcAft>
            </a:pPr>
            <a:r>
              <a:rPr lang="zh-CN" altLang="en-US" sz="1600" b="1" spc="150" dirty="0">
                <a:solidFill>
                  <a:schemeClr val="tx1"/>
                </a:solidFill>
                <a:effectLst/>
                <a:uFillTx/>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发货情况：</a:t>
            </a:r>
            <a:r>
              <a:rPr lang="en-US" altLang="zh-CN" sz="1600" spc="150" dirty="0">
                <a:solidFill>
                  <a:schemeClr val="tx1"/>
                </a:solidFill>
                <a:effectLst/>
                <a:uFillTx/>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10-12</a:t>
            </a:r>
            <a:r>
              <a:rPr lang="zh-CN" altLang="en-US" sz="1600" spc="150" dirty="0">
                <a:solidFill>
                  <a:schemeClr val="tx1"/>
                </a:solidFill>
                <a:effectLst/>
                <a:uFillTx/>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月运动梦想公益计划</a:t>
            </a:r>
            <a:r>
              <a:rPr lang="en-US" altLang="zh-CN" sz="1600" spc="150" dirty="0">
                <a:solidFill>
                  <a:schemeClr val="tx1"/>
                </a:solidFill>
                <a:effectLst/>
                <a:uFillTx/>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a:t>
            </a:r>
            <a:r>
              <a:rPr lang="zh-CN" altLang="en-US" sz="1600" spc="150" dirty="0">
                <a:solidFill>
                  <a:schemeClr val="tx1"/>
                </a:solidFill>
                <a:effectLst/>
                <a:uFillTx/>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运动梦想课新发货数达到</a:t>
            </a:r>
            <a:r>
              <a:rPr lang="en-US" altLang="zh-CN" sz="1600" b="1" spc="150" dirty="0">
                <a:solidFill>
                  <a:srgbClr val="C00000"/>
                </a:solidFill>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103</a:t>
            </a:r>
            <a:r>
              <a:rPr lang="zh-CN" altLang="en-US" sz="1600" b="1" spc="150" dirty="0">
                <a:solidFill>
                  <a:srgbClr val="C00000"/>
                </a:solidFill>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套</a:t>
            </a:r>
            <a:r>
              <a:rPr lang="zh-CN" altLang="en-US" sz="1600" spc="150" dirty="0">
                <a:solidFill>
                  <a:schemeClr val="tx1"/>
                </a:solidFill>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a:t>
            </a:r>
            <a:endParaRPr lang="zh-CN" altLang="en-US" sz="1600" spc="150" dirty="0">
              <a:solidFill>
                <a:schemeClr val="tx1"/>
              </a:solidFill>
              <a:effectLst/>
              <a:uFillTx/>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endParaRPr>
          </a:p>
        </p:txBody>
      </p:sp>
      <p:cxnSp>
        <p:nvCxnSpPr>
          <p:cNvPr id="35" name="直接连接符 8"/>
          <p:cNvCxnSpPr/>
          <p:nvPr>
            <p:custDataLst>
              <p:tags r:id="rId7"/>
            </p:custDataLst>
          </p:nvPr>
        </p:nvCxnSpPr>
        <p:spPr>
          <a:xfrm>
            <a:off x="462915" y="6647180"/>
            <a:ext cx="11318875" cy="0"/>
          </a:xfrm>
          <a:prstGeom prst="line">
            <a:avLst/>
          </a:prstGeom>
        </p:spPr>
        <p:style>
          <a:lnRef idx="1">
            <a:schemeClr val="accent3"/>
          </a:lnRef>
          <a:fillRef idx="0">
            <a:schemeClr val="accent3"/>
          </a:fillRef>
          <a:effectRef idx="0">
            <a:schemeClr val="accent3"/>
          </a:effectRef>
          <a:fontRef idx="minor">
            <a:schemeClr val="tx1"/>
          </a:fontRef>
        </p:style>
      </p:cxnSp>
      <p:grpSp>
        <p:nvGrpSpPr>
          <p:cNvPr id="8" name="组合 7"/>
          <p:cNvGrpSpPr/>
          <p:nvPr/>
        </p:nvGrpSpPr>
        <p:grpSpPr>
          <a:xfrm>
            <a:off x="1241108" y="989330"/>
            <a:ext cx="9709785" cy="4093210"/>
            <a:chOff x="2536" y="1558"/>
            <a:chExt cx="15291" cy="6446"/>
          </a:xfrm>
        </p:grpSpPr>
        <p:pic>
          <p:nvPicPr>
            <p:cNvPr id="6" name="图片 5" descr="2024年运动梦想课入库数据 (1)_Sheet3"/>
            <p:cNvPicPr>
              <a:picLocks noChangeAspect="1"/>
            </p:cNvPicPr>
            <p:nvPr/>
          </p:nvPicPr>
          <p:blipFill>
            <a:blip r:embed="rId11"/>
            <a:stretch>
              <a:fillRect/>
            </a:stretch>
          </p:blipFill>
          <p:spPr>
            <a:xfrm>
              <a:off x="2536" y="1558"/>
              <a:ext cx="4444" cy="6444"/>
            </a:xfrm>
            <a:prstGeom prst="rect">
              <a:avLst/>
            </a:prstGeom>
          </p:spPr>
        </p:pic>
        <p:pic>
          <p:nvPicPr>
            <p:cNvPr id="7" name="图片 6" descr="第四季度运动梦想公益计划发货xlsx_Sheet3"/>
            <p:cNvPicPr>
              <a:picLocks noChangeAspect="1"/>
            </p:cNvPicPr>
            <p:nvPr/>
          </p:nvPicPr>
          <p:blipFill>
            <a:blip r:embed="rId12"/>
            <a:stretch>
              <a:fillRect/>
            </a:stretch>
          </p:blipFill>
          <p:spPr>
            <a:xfrm>
              <a:off x="7271" y="1558"/>
              <a:ext cx="10557" cy="6446"/>
            </a:xfrm>
            <a:prstGeom prst="rect">
              <a:avLst/>
            </a:prstGeom>
          </p:spPr>
        </p:pic>
      </p:gr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7"/>
          <a:stretch>
            <a:fillRect/>
          </a:stretch>
        </a:blipFill>
        <a:effectLst/>
      </p:bgPr>
    </p:bg>
    <p:spTree>
      <p:nvGrpSpPr>
        <p:cNvPr id="1" name=""/>
        <p:cNvGrpSpPr/>
        <p:nvPr/>
      </p:nvGrpSpPr>
      <p:grpSpPr>
        <a:xfrm>
          <a:off x="0" y="0"/>
          <a:ext cx="0" cy="0"/>
          <a:chOff x="0" y="0"/>
          <a:chExt cx="0" cy="0"/>
        </a:xfrm>
      </p:grpSpPr>
      <p:sp>
        <p:nvSpPr>
          <p:cNvPr id="4" name="同侧圆角矩形 3"/>
          <p:cNvSpPr/>
          <p:nvPr>
            <p:custDataLst>
              <p:tags r:id="rId2"/>
            </p:custDataLst>
          </p:nvPr>
        </p:nvSpPr>
        <p:spPr>
          <a:xfrm flipV="1">
            <a:off x="11189970" y="0"/>
            <a:ext cx="489585" cy="893445"/>
          </a:xfrm>
          <a:prstGeom prst="round2SameRect">
            <a:avLst>
              <a:gd name="adj1" fmla="val 22827"/>
              <a:gd name="adj2" fmla="val 0"/>
            </a:avLst>
          </a:prstGeom>
          <a:gradFill>
            <a:gsLst>
              <a:gs pos="100000">
                <a:srgbClr val="EEC988"/>
              </a:gs>
              <a:gs pos="0">
                <a:srgbClr val="CB954D"/>
              </a:gs>
            </a:gsLst>
            <a:lin scaled="1"/>
          </a:gradFill>
          <a:ln>
            <a:noFill/>
          </a:ln>
        </p:spPr>
        <p:style>
          <a:lnRef idx="2">
            <a:srgbClr val="2ACCC8">
              <a:shade val="50000"/>
            </a:srgbClr>
          </a:lnRef>
          <a:fillRef idx="1">
            <a:srgbClr val="2ACCC8"/>
          </a:fillRef>
          <a:effectRef idx="0">
            <a:srgbClr val="2ACCC8"/>
          </a:effectRef>
          <a:fontRef idx="minor">
            <a:srgbClr val="FFFFFF"/>
          </a:fontRef>
        </p:style>
        <p:txBody>
          <a:bodyPr rtlCol="0" anchor="ctr"/>
          <a:lstStyle/>
          <a:p>
            <a:pPr algn="ctr"/>
            <a:endParaRPr lang="zh-CN" altLang="en-US"/>
          </a:p>
        </p:txBody>
      </p:sp>
      <p:sp>
        <p:nvSpPr>
          <p:cNvPr id="85" name="文本框 84"/>
          <p:cNvSpPr txBox="1"/>
          <p:nvPr>
            <p:custDataLst>
              <p:tags r:id="rId3"/>
            </p:custDataLst>
          </p:nvPr>
        </p:nvSpPr>
        <p:spPr>
          <a:xfrm>
            <a:off x="826135" y="350520"/>
            <a:ext cx="6096000" cy="431165"/>
          </a:xfrm>
          <a:prstGeom prst="rect">
            <a:avLst/>
          </a:prstGeom>
          <a:noFill/>
        </p:spPr>
        <p:txBody>
          <a:bodyPr wrap="square" rtlCol="0" anchor="t">
            <a:spAutoFit/>
          </a:bodyPr>
          <a:lstStyle/>
          <a:p>
            <a:pPr>
              <a:buClrTx/>
              <a:buSzTx/>
              <a:buFontTx/>
            </a:pPr>
            <a:r>
              <a:rPr kumimoji="1" lang="zh-CN" altLang="en-US" sz="2205" b="1" spc="-78" dirty="0">
                <a:gradFill>
                  <a:gsLst>
                    <a:gs pos="0">
                      <a:srgbClr val="E30000"/>
                    </a:gs>
                    <a:gs pos="100000">
                      <a:srgbClr val="760303"/>
                    </a:gs>
                  </a:gsLst>
                  <a:lin scaled="0"/>
                </a:gradFill>
                <a:effectLst>
                  <a:outerShdw blurRad="38100" dist="25400" dir="5400000" algn="ctr" rotWithShape="0">
                    <a:srgbClr val="6E747A">
                      <a:alpha val="43000"/>
                    </a:srgbClr>
                  </a:outerShdw>
                </a:effectLst>
                <a:latin typeface="思源黑体 CN Bold" panose="020B0800000000000000" charset="-122"/>
                <a:ea typeface="思源黑体 CN Bold" panose="020B0800000000000000" charset="-122"/>
                <a:cs typeface="思源黑体 CN Regular" panose="020B0500000000000000" charset="-122"/>
                <a:sym typeface="+mn-ea"/>
              </a:rPr>
              <a:t>一星体育教师线下培训</a:t>
            </a:r>
          </a:p>
        </p:txBody>
      </p:sp>
      <p:sp>
        <p:nvSpPr>
          <p:cNvPr id="3" name="矩形 2"/>
          <p:cNvSpPr/>
          <p:nvPr>
            <p:custDataLst>
              <p:tags r:id="rId4"/>
            </p:custDataLst>
          </p:nvPr>
        </p:nvSpPr>
        <p:spPr>
          <a:xfrm>
            <a:off x="579120" y="410210"/>
            <a:ext cx="108585" cy="387350"/>
          </a:xfrm>
          <a:prstGeom prst="rect">
            <a:avLst/>
          </a:prstGeom>
          <a:gradFill>
            <a:gsLst>
              <a:gs pos="0">
                <a:srgbClr val="E30000"/>
              </a:gs>
              <a:gs pos="100000">
                <a:srgbClr val="76030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思源黑体 CN Regular" panose="020B0500000000000000" charset="-122"/>
              <a:cs typeface="+mn-cs"/>
            </a:endParaRPr>
          </a:p>
        </p:txBody>
      </p:sp>
      <p:grpSp>
        <p:nvGrpSpPr>
          <p:cNvPr id="13" name="组合 12"/>
          <p:cNvGrpSpPr>
            <a:grpSpLocks noChangeAspect="1"/>
          </p:cNvGrpSpPr>
          <p:nvPr/>
        </p:nvGrpSpPr>
        <p:grpSpPr>
          <a:xfrm>
            <a:off x="668655" y="1055370"/>
            <a:ext cx="10798175" cy="5572258"/>
            <a:chOff x="2686" y="2025"/>
            <a:chExt cx="14063" cy="7257"/>
          </a:xfrm>
        </p:grpSpPr>
        <p:cxnSp>
          <p:nvCxnSpPr>
            <p:cNvPr id="25" name="直接连接符 24"/>
            <p:cNvCxnSpPr/>
            <p:nvPr>
              <p:custDataLst>
                <p:tags r:id="rId5"/>
              </p:custDataLst>
            </p:nvPr>
          </p:nvCxnSpPr>
          <p:spPr>
            <a:xfrm>
              <a:off x="9717" y="2025"/>
              <a:ext cx="0" cy="7257"/>
            </a:xfrm>
            <a:prstGeom prst="line">
              <a:avLst/>
            </a:prstGeom>
            <a:ln w="6350" cap="flat" cmpd="sng" algn="ctr">
              <a:solidFill>
                <a:schemeClr val="accent3"/>
              </a:solidFill>
              <a:prstDash val="dash"/>
              <a:miter lim="800000"/>
            </a:ln>
          </p:spPr>
          <p:style>
            <a:lnRef idx="0">
              <a:schemeClr val="accent1"/>
            </a:lnRef>
            <a:fillRef idx="0">
              <a:srgbClr val="FFFFFF"/>
            </a:fillRef>
            <a:effectRef idx="0">
              <a:srgbClr val="FFFFFF"/>
            </a:effectRef>
            <a:fontRef idx="minor">
              <a:schemeClr val="tx1"/>
            </a:fontRef>
          </p:style>
        </p:cxnSp>
        <p:cxnSp>
          <p:nvCxnSpPr>
            <p:cNvPr id="48" name="直接连接符 47"/>
            <p:cNvCxnSpPr/>
            <p:nvPr>
              <p:custDataLst>
                <p:tags r:id="rId6"/>
              </p:custDataLst>
            </p:nvPr>
          </p:nvCxnSpPr>
          <p:spPr>
            <a:xfrm>
              <a:off x="13389" y="2025"/>
              <a:ext cx="0" cy="7257"/>
            </a:xfrm>
            <a:prstGeom prst="line">
              <a:avLst/>
            </a:prstGeom>
            <a:ln w="6350" cap="flat" cmpd="sng" algn="ctr">
              <a:solidFill>
                <a:schemeClr val="accent3"/>
              </a:solidFill>
              <a:prstDash val="dash"/>
              <a:miter lim="800000"/>
            </a:ln>
          </p:spPr>
          <p:style>
            <a:lnRef idx="0">
              <a:schemeClr val="accent1"/>
            </a:lnRef>
            <a:fillRef idx="0">
              <a:srgbClr val="FFFFFF"/>
            </a:fillRef>
            <a:effectRef idx="0">
              <a:srgbClr val="FFFFFF"/>
            </a:effectRef>
            <a:fontRef idx="minor">
              <a:schemeClr val="tx1"/>
            </a:fontRef>
          </p:style>
        </p:cxnSp>
        <p:cxnSp>
          <p:nvCxnSpPr>
            <p:cNvPr id="24" name="直接连接符 23"/>
            <p:cNvCxnSpPr/>
            <p:nvPr/>
          </p:nvCxnSpPr>
          <p:spPr>
            <a:xfrm>
              <a:off x="6045" y="2025"/>
              <a:ext cx="0" cy="7257"/>
            </a:xfrm>
            <a:prstGeom prst="line">
              <a:avLst/>
            </a:prstGeom>
            <a:ln w="6350" cap="flat" cmpd="sng" algn="ctr">
              <a:solidFill>
                <a:schemeClr val="accent3"/>
              </a:solidFill>
              <a:prstDash val="dash"/>
              <a:miter lim="800000"/>
            </a:ln>
          </p:spPr>
          <p:style>
            <a:lnRef idx="0">
              <a:schemeClr val="accent1"/>
            </a:lnRef>
            <a:fillRef idx="0">
              <a:srgbClr val="FFFFFF"/>
            </a:fillRef>
            <a:effectRef idx="0">
              <a:srgbClr val="FFFFFF"/>
            </a:effectRef>
            <a:fontRef idx="minor">
              <a:schemeClr val="tx1"/>
            </a:fontRef>
          </p:style>
        </p:cxnSp>
        <p:pic>
          <p:nvPicPr>
            <p:cNvPr id="15" name="图片 14" descr="R-C"/>
            <p:cNvPicPr>
              <a:picLocks noChangeAspect="1"/>
            </p:cNvPicPr>
            <p:nvPr/>
          </p:nvPicPr>
          <p:blipFill>
            <a:blip r:embed="rId28">
              <a:alphaModFix amt="25000"/>
            </a:blip>
            <a:stretch>
              <a:fillRect/>
            </a:stretch>
          </p:blipFill>
          <p:spPr>
            <a:xfrm>
              <a:off x="2903" y="4509"/>
              <a:ext cx="2613" cy="2445"/>
            </a:xfrm>
            <a:prstGeom prst="rect">
              <a:avLst/>
            </a:prstGeom>
          </p:spPr>
        </p:pic>
        <p:sp>
          <p:nvSpPr>
            <p:cNvPr id="11" name="文本框 31"/>
            <p:cNvSpPr txBox="1"/>
            <p:nvPr>
              <p:custDataLst>
                <p:tags r:id="rId7"/>
              </p:custDataLst>
            </p:nvPr>
          </p:nvSpPr>
          <p:spPr>
            <a:xfrm>
              <a:off x="2906" y="5097"/>
              <a:ext cx="2606" cy="699"/>
            </a:xfrm>
            <a:prstGeom prst="rect">
              <a:avLst/>
            </a:prstGeom>
            <a:noFill/>
          </p:spPr>
          <p:txBody>
            <a:bodyPr vert="horz" wrap="square" rtlCol="0">
              <a:no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gn="ctr" fontAlgn="auto">
                <a:lnSpc>
                  <a:spcPct val="130000"/>
                </a:lnSpc>
              </a:pPr>
              <a:r>
                <a:rPr lang="en-US" sz="1600" b="1" spc="150">
                  <a:gradFill>
                    <a:gsLst>
                      <a:gs pos="0">
                        <a:srgbClr val="E30000"/>
                      </a:gs>
                      <a:gs pos="100000">
                        <a:srgbClr val="760303"/>
                      </a:gs>
                    </a:gsLst>
                    <a:lin scaled="0"/>
                  </a:gradFill>
                  <a:effectLst/>
                  <a:uFillTx/>
                  <a:latin typeface="思源黑体 CN Bold" panose="020B0800000000000000" charset="-122"/>
                  <a:ea typeface="思源黑体 CN Bold" panose="020B0800000000000000" charset="-122"/>
                  <a:cs typeface="思源黑体 CN Bold" panose="020B0800000000000000" charset="-122"/>
                  <a:sym typeface="思源黑体 CN Regular" panose="020B0500000000000000" charset="-122"/>
                </a:rPr>
                <a:t>2024</a:t>
              </a:r>
              <a:r>
                <a:rPr lang="zh-CN" altLang="en-US" sz="1600" b="1" spc="150">
                  <a:gradFill>
                    <a:gsLst>
                      <a:gs pos="0">
                        <a:srgbClr val="E30000"/>
                      </a:gs>
                      <a:gs pos="100000">
                        <a:srgbClr val="760303"/>
                      </a:gs>
                    </a:gsLst>
                    <a:lin scaled="0"/>
                  </a:gradFill>
                  <a:effectLst/>
                  <a:uFillTx/>
                  <a:latin typeface="思源黑体 CN Bold" panose="020B0800000000000000" charset="-122"/>
                  <a:ea typeface="思源黑体 CN Bold" panose="020B0800000000000000" charset="-122"/>
                  <a:cs typeface="思源黑体 CN Bold" panose="020B0800000000000000" charset="-122"/>
                  <a:sym typeface="思源黑体 CN Regular" panose="020B0500000000000000" charset="-122"/>
                </a:rPr>
                <a:t>年</a:t>
              </a:r>
            </a:p>
            <a:p>
              <a:pPr algn="ctr" fontAlgn="auto">
                <a:lnSpc>
                  <a:spcPct val="130000"/>
                </a:lnSpc>
              </a:pPr>
              <a:r>
                <a:rPr lang="en-US" sz="1600" b="1" spc="150">
                  <a:gradFill>
                    <a:gsLst>
                      <a:gs pos="0">
                        <a:srgbClr val="E30000"/>
                      </a:gs>
                      <a:gs pos="100000">
                        <a:srgbClr val="760303"/>
                      </a:gs>
                    </a:gsLst>
                    <a:lin scaled="0"/>
                  </a:gradFill>
                  <a:effectLst/>
                  <a:uFillTx/>
                  <a:latin typeface="思源黑体 CN Bold" panose="020B0800000000000000" charset="-122"/>
                  <a:ea typeface="思源黑体 CN Bold" panose="020B0800000000000000" charset="-122"/>
                  <a:cs typeface="思源黑体 CN Bold" panose="020B0800000000000000" charset="-122"/>
                  <a:sym typeface="+mn-ea"/>
                </a:rPr>
                <a:t>12月05-06日</a:t>
              </a:r>
            </a:p>
            <a:p>
              <a:pPr algn="ctr" fontAlgn="auto">
                <a:lnSpc>
                  <a:spcPct val="130000"/>
                </a:lnSpc>
              </a:pPr>
              <a:r>
                <a:rPr lang="zh-CN" altLang="en-US" sz="1600" b="1" spc="150">
                  <a:gradFill>
                    <a:gsLst>
                      <a:gs pos="0">
                        <a:srgbClr val="E30000"/>
                      </a:gs>
                      <a:gs pos="100000">
                        <a:srgbClr val="760303"/>
                      </a:gs>
                    </a:gsLst>
                    <a:lin scaled="0"/>
                  </a:gradFill>
                  <a:effectLst/>
                  <a:uFillTx/>
                  <a:latin typeface="思源黑体 CN Bold" panose="020B0800000000000000" charset="-122"/>
                  <a:ea typeface="思源黑体 CN Bold" panose="020B0800000000000000" charset="-122"/>
                  <a:cs typeface="思源黑体 CN Bold" panose="020B0800000000000000" charset="-122"/>
                  <a:sym typeface="+mn-ea"/>
                </a:rPr>
                <a:t>闻喜</a:t>
              </a:r>
              <a:r>
                <a:rPr lang="en-US" sz="1600" b="1" spc="150">
                  <a:gradFill>
                    <a:gsLst>
                      <a:gs pos="0">
                        <a:srgbClr val="E30000"/>
                      </a:gs>
                      <a:gs pos="100000">
                        <a:srgbClr val="760303"/>
                      </a:gs>
                    </a:gsLst>
                    <a:lin scaled="0"/>
                  </a:gradFill>
                  <a:effectLst/>
                  <a:uFillTx/>
                  <a:latin typeface="思源黑体 CN Bold" panose="020B0800000000000000" charset="-122"/>
                  <a:ea typeface="思源黑体 CN Bold" panose="020B0800000000000000" charset="-122"/>
                  <a:cs typeface="思源黑体 CN Bold" panose="020B0800000000000000" charset="-122"/>
                  <a:sym typeface="+mn-ea"/>
                </a:rPr>
                <a:t>站</a:t>
              </a:r>
            </a:p>
          </p:txBody>
        </p:sp>
        <p:pic>
          <p:nvPicPr>
            <p:cNvPr id="16" name="图片 15" descr="R-C"/>
            <p:cNvPicPr>
              <a:picLocks noChangeAspect="1"/>
            </p:cNvPicPr>
            <p:nvPr>
              <p:custDataLst>
                <p:tags r:id="rId8"/>
              </p:custDataLst>
            </p:nvPr>
          </p:nvPicPr>
          <p:blipFill>
            <a:blip r:embed="rId28">
              <a:alphaModFix amt="25000"/>
            </a:blip>
            <a:stretch>
              <a:fillRect/>
            </a:stretch>
          </p:blipFill>
          <p:spPr>
            <a:xfrm>
              <a:off x="6575" y="2521"/>
              <a:ext cx="2613" cy="2445"/>
            </a:xfrm>
            <a:prstGeom prst="rect">
              <a:avLst/>
            </a:prstGeom>
          </p:spPr>
        </p:pic>
        <p:sp>
          <p:nvSpPr>
            <p:cNvPr id="17" name="文本框 31"/>
            <p:cNvSpPr txBox="1"/>
            <p:nvPr>
              <p:custDataLst>
                <p:tags r:id="rId9"/>
              </p:custDataLst>
            </p:nvPr>
          </p:nvSpPr>
          <p:spPr>
            <a:xfrm>
              <a:off x="6599" y="3025"/>
              <a:ext cx="2565" cy="699"/>
            </a:xfrm>
            <a:prstGeom prst="rect">
              <a:avLst/>
            </a:prstGeom>
            <a:noFill/>
          </p:spPr>
          <p:txBody>
            <a:bodyPr vert="horz" wrap="square" rtlCol="0">
              <a:no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gn="ctr" fontAlgn="auto">
                <a:lnSpc>
                  <a:spcPct val="130000"/>
                </a:lnSpc>
              </a:pPr>
              <a:r>
                <a:rPr lang="en-US" sz="1600" b="1" spc="150">
                  <a:gradFill>
                    <a:gsLst>
                      <a:gs pos="0">
                        <a:srgbClr val="E30000"/>
                      </a:gs>
                      <a:gs pos="100000">
                        <a:srgbClr val="760303"/>
                      </a:gs>
                    </a:gsLst>
                    <a:lin scaled="0"/>
                  </a:gradFill>
                  <a:effectLst/>
                  <a:uFillTx/>
                  <a:latin typeface="思源黑体 CN Bold" panose="020B0800000000000000" charset="-122"/>
                  <a:ea typeface="思源黑体 CN Bold" panose="020B0800000000000000" charset="-122"/>
                  <a:cs typeface="思源黑体 CN Bold" panose="020B0800000000000000" charset="-122"/>
                  <a:sym typeface="思源黑体 CN Regular" panose="020B0500000000000000" charset="-122"/>
                </a:rPr>
                <a:t>2024</a:t>
              </a:r>
              <a:r>
                <a:rPr lang="zh-CN" altLang="en-US" sz="1600" b="1" spc="150">
                  <a:gradFill>
                    <a:gsLst>
                      <a:gs pos="0">
                        <a:srgbClr val="E30000"/>
                      </a:gs>
                      <a:gs pos="100000">
                        <a:srgbClr val="760303"/>
                      </a:gs>
                    </a:gsLst>
                    <a:lin scaled="0"/>
                  </a:gradFill>
                  <a:effectLst/>
                  <a:uFillTx/>
                  <a:latin typeface="思源黑体 CN Bold" panose="020B0800000000000000" charset="-122"/>
                  <a:ea typeface="思源黑体 CN Bold" panose="020B0800000000000000" charset="-122"/>
                  <a:cs typeface="思源黑体 CN Bold" panose="020B0800000000000000" charset="-122"/>
                  <a:sym typeface="思源黑体 CN Regular" panose="020B0500000000000000" charset="-122"/>
                </a:rPr>
                <a:t>年</a:t>
              </a:r>
            </a:p>
            <a:p>
              <a:pPr algn="ctr" fontAlgn="auto">
                <a:lnSpc>
                  <a:spcPct val="130000"/>
                </a:lnSpc>
              </a:pPr>
              <a:r>
                <a:rPr lang="en-US" sz="1600" b="1" spc="150">
                  <a:gradFill>
                    <a:gsLst>
                      <a:gs pos="0">
                        <a:srgbClr val="E30000"/>
                      </a:gs>
                      <a:gs pos="100000">
                        <a:srgbClr val="760303"/>
                      </a:gs>
                    </a:gsLst>
                    <a:lin scaled="0"/>
                  </a:gradFill>
                  <a:effectLst/>
                  <a:uFillTx/>
                  <a:latin typeface="思源黑体 CN Bold" panose="020B0800000000000000" charset="-122"/>
                  <a:ea typeface="思源黑体 CN Bold" panose="020B0800000000000000" charset="-122"/>
                  <a:cs typeface="思源黑体 CN Bold" panose="020B0800000000000000" charset="-122"/>
                  <a:sym typeface="+mn-ea"/>
                </a:rPr>
                <a:t>12月05-06日</a:t>
              </a:r>
              <a:endParaRPr sz="1600" b="1" spc="150">
                <a:gradFill>
                  <a:gsLst>
                    <a:gs pos="0">
                      <a:srgbClr val="E30000"/>
                    </a:gs>
                    <a:gs pos="100000">
                      <a:srgbClr val="760303"/>
                    </a:gs>
                  </a:gsLst>
                  <a:lin scaled="0"/>
                </a:gradFill>
                <a:effectLst/>
                <a:uFillTx/>
                <a:latin typeface="思源黑体 CN Bold" panose="020B0800000000000000" charset="-122"/>
                <a:ea typeface="思源黑体 CN Bold" panose="020B0800000000000000" charset="-122"/>
                <a:cs typeface="思源黑体 CN Bold" panose="020B0800000000000000" charset="-122"/>
                <a:sym typeface="思源黑体 CN Regular" panose="020B0500000000000000" charset="-122"/>
              </a:endParaRPr>
            </a:p>
            <a:p>
              <a:pPr algn="ctr" fontAlgn="auto">
                <a:lnSpc>
                  <a:spcPct val="130000"/>
                </a:lnSpc>
              </a:pPr>
              <a:r>
                <a:rPr lang="zh-CN" sz="1600" b="1" spc="150">
                  <a:gradFill>
                    <a:gsLst>
                      <a:gs pos="0">
                        <a:srgbClr val="E30000"/>
                      </a:gs>
                      <a:gs pos="100000">
                        <a:srgbClr val="760303"/>
                      </a:gs>
                    </a:gsLst>
                    <a:lin scaled="0"/>
                  </a:gradFill>
                  <a:effectLst/>
                  <a:uFillTx/>
                  <a:latin typeface="思源黑体 CN Bold" panose="020B0800000000000000" charset="-122"/>
                  <a:ea typeface="思源黑体 CN Bold" panose="020B0800000000000000" charset="-122"/>
                  <a:cs typeface="思源黑体 CN Bold" panose="020B0800000000000000" charset="-122"/>
                  <a:sym typeface="+mn-ea"/>
                </a:rPr>
                <a:t>商南</a:t>
              </a:r>
              <a:r>
                <a:rPr sz="1600" b="1" spc="150">
                  <a:gradFill>
                    <a:gsLst>
                      <a:gs pos="0">
                        <a:srgbClr val="E30000"/>
                      </a:gs>
                      <a:gs pos="100000">
                        <a:srgbClr val="760303"/>
                      </a:gs>
                    </a:gsLst>
                    <a:lin scaled="0"/>
                  </a:gradFill>
                  <a:effectLst/>
                  <a:uFillTx/>
                  <a:latin typeface="思源黑体 CN Bold" panose="020B0800000000000000" charset="-122"/>
                  <a:ea typeface="思源黑体 CN Bold" panose="020B0800000000000000" charset="-122"/>
                  <a:cs typeface="思源黑体 CN Bold" panose="020B0800000000000000" charset="-122"/>
                  <a:sym typeface="+mn-ea"/>
                </a:rPr>
                <a:t>站</a:t>
              </a:r>
            </a:p>
          </p:txBody>
        </p:sp>
        <p:pic>
          <p:nvPicPr>
            <p:cNvPr id="26" name="Drawing 0" descr="E:/1.14（11-12月简报）/商南/image.pngimage"/>
            <p:cNvPicPr>
              <a:picLocks noChangeAspect="1"/>
            </p:cNvPicPr>
            <p:nvPr>
              <p:custDataLst>
                <p:tags r:id="rId10"/>
              </p:custDataLst>
            </p:nvPr>
          </p:nvPicPr>
          <p:blipFill>
            <a:blip r:embed="rId29"/>
            <a:srcRect t="5581" b="5581"/>
            <a:stretch>
              <a:fillRect/>
            </a:stretch>
          </p:blipFill>
          <p:spPr>
            <a:xfrm>
              <a:off x="6358" y="4986"/>
              <a:ext cx="3046" cy="2030"/>
            </a:xfrm>
            <a:prstGeom prst="rect">
              <a:avLst/>
            </a:prstGeom>
            <a:ln>
              <a:solidFill>
                <a:schemeClr val="tx1">
                  <a:lumMod val="50000"/>
                  <a:lumOff val="50000"/>
                </a:schemeClr>
              </a:solidFill>
            </a:ln>
          </p:spPr>
        </p:pic>
        <p:pic>
          <p:nvPicPr>
            <p:cNvPr id="27" name="Drawing 1" descr="E:/1.14（11-12月简报）/商南/1414444a7cd1d114bbd07a1c979d045d.jpeg1414444a7cd1d114bbd07a1c979d045d"/>
            <p:cNvPicPr>
              <a:picLocks noChangeAspect="1"/>
            </p:cNvPicPr>
            <p:nvPr>
              <p:custDataLst>
                <p:tags r:id="rId11"/>
              </p:custDataLst>
            </p:nvPr>
          </p:nvPicPr>
          <p:blipFill>
            <a:blip r:embed="rId30"/>
            <a:srcRect l="-16" t="5565" r="16" b="5565"/>
            <a:stretch>
              <a:fillRect/>
            </a:stretch>
          </p:blipFill>
          <p:spPr>
            <a:xfrm>
              <a:off x="6358" y="7124"/>
              <a:ext cx="3046" cy="2030"/>
            </a:xfrm>
            <a:prstGeom prst="rect">
              <a:avLst/>
            </a:prstGeom>
            <a:ln>
              <a:solidFill>
                <a:schemeClr val="tx1">
                  <a:lumMod val="50000"/>
                  <a:lumOff val="50000"/>
                </a:schemeClr>
              </a:solidFill>
            </a:ln>
          </p:spPr>
        </p:pic>
        <p:pic>
          <p:nvPicPr>
            <p:cNvPr id="33" name="Drawing 12" descr="E:/1.14（11-12月简报）/内乡/581734321994_.pic_hd.jpg581734321994_.pic_hd"/>
            <p:cNvPicPr>
              <a:picLocks noChangeAspect="1"/>
            </p:cNvPicPr>
            <p:nvPr>
              <p:custDataLst>
                <p:tags r:id="rId12"/>
              </p:custDataLst>
            </p:nvPr>
          </p:nvPicPr>
          <p:blipFill>
            <a:blip r:embed="rId31"/>
            <a:srcRect l="15052" t="-627" r="11795" b="627"/>
            <a:stretch>
              <a:fillRect/>
            </a:stretch>
          </p:blipFill>
          <p:spPr>
            <a:xfrm>
              <a:off x="10030" y="4986"/>
              <a:ext cx="3046" cy="2030"/>
            </a:xfrm>
            <a:prstGeom prst="rect">
              <a:avLst/>
            </a:prstGeom>
            <a:ln>
              <a:solidFill>
                <a:schemeClr val="tx1">
                  <a:lumMod val="50000"/>
                  <a:lumOff val="50000"/>
                </a:schemeClr>
              </a:solidFill>
            </a:ln>
          </p:spPr>
        </p:pic>
        <p:pic>
          <p:nvPicPr>
            <p:cNvPr id="34" name="Drawing 14" descr="E:/1.14（11-12月简报）/内乡/WechatIMG62.jpgWechatIMG62"/>
            <p:cNvPicPr>
              <a:picLocks noChangeAspect="1"/>
            </p:cNvPicPr>
            <p:nvPr>
              <p:custDataLst>
                <p:tags r:id="rId13"/>
              </p:custDataLst>
            </p:nvPr>
          </p:nvPicPr>
          <p:blipFill>
            <a:blip r:embed="rId32"/>
            <a:srcRect t="5581" b="5581"/>
            <a:stretch>
              <a:fillRect/>
            </a:stretch>
          </p:blipFill>
          <p:spPr>
            <a:xfrm>
              <a:off x="10030" y="7124"/>
              <a:ext cx="3046" cy="2030"/>
            </a:xfrm>
            <a:prstGeom prst="rect">
              <a:avLst/>
            </a:prstGeom>
            <a:ln>
              <a:solidFill>
                <a:schemeClr val="tx1">
                  <a:lumMod val="50000"/>
                  <a:lumOff val="50000"/>
                </a:schemeClr>
              </a:solidFill>
            </a:ln>
          </p:spPr>
        </p:pic>
        <p:sp>
          <p:nvSpPr>
            <p:cNvPr id="23" name="燕尾形 22"/>
            <p:cNvSpPr/>
            <p:nvPr>
              <p:custDataLst>
                <p:tags r:id="rId14"/>
              </p:custDataLst>
            </p:nvPr>
          </p:nvSpPr>
          <p:spPr>
            <a:xfrm>
              <a:off x="9182" y="3447"/>
              <a:ext cx="1050" cy="592"/>
            </a:xfrm>
            <a:prstGeom prst="chevron">
              <a:avLst/>
            </a:prstGeom>
            <a:solidFill>
              <a:srgbClr val="C40010"/>
            </a:solidFill>
            <a:ln>
              <a:solidFill>
                <a:srgbClr val="F4CEA8"/>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42" name="图片 41" descr="R-C"/>
            <p:cNvPicPr>
              <a:picLocks noChangeAspect="1"/>
            </p:cNvPicPr>
            <p:nvPr>
              <p:custDataLst>
                <p:tags r:id="rId15"/>
              </p:custDataLst>
            </p:nvPr>
          </p:nvPicPr>
          <p:blipFill>
            <a:blip r:embed="rId28">
              <a:alphaModFix amt="25000"/>
            </a:blip>
            <a:stretch>
              <a:fillRect/>
            </a:stretch>
          </p:blipFill>
          <p:spPr>
            <a:xfrm>
              <a:off x="10247" y="2521"/>
              <a:ext cx="2613" cy="2445"/>
            </a:xfrm>
            <a:prstGeom prst="rect">
              <a:avLst/>
            </a:prstGeom>
          </p:spPr>
        </p:pic>
        <p:sp>
          <p:nvSpPr>
            <p:cNvPr id="43" name="文本框 31"/>
            <p:cNvSpPr txBox="1"/>
            <p:nvPr>
              <p:custDataLst>
                <p:tags r:id="rId16"/>
              </p:custDataLst>
            </p:nvPr>
          </p:nvSpPr>
          <p:spPr>
            <a:xfrm>
              <a:off x="10287" y="2984"/>
              <a:ext cx="2532" cy="699"/>
            </a:xfrm>
            <a:prstGeom prst="rect">
              <a:avLst/>
            </a:prstGeom>
            <a:noFill/>
          </p:spPr>
          <p:txBody>
            <a:bodyPr vert="horz" wrap="square" rtlCol="0">
              <a:no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gn="ctr" fontAlgn="auto">
                <a:lnSpc>
                  <a:spcPct val="130000"/>
                </a:lnSpc>
              </a:pPr>
              <a:r>
                <a:rPr lang="en-US" sz="1600" b="1" spc="150">
                  <a:gradFill>
                    <a:gsLst>
                      <a:gs pos="0">
                        <a:srgbClr val="E30000"/>
                      </a:gs>
                      <a:gs pos="100000">
                        <a:srgbClr val="760303"/>
                      </a:gs>
                    </a:gsLst>
                    <a:lin scaled="0"/>
                  </a:gradFill>
                  <a:effectLst/>
                  <a:uFillTx/>
                  <a:latin typeface="思源黑体 CN Bold" panose="020B0800000000000000" charset="-122"/>
                  <a:ea typeface="思源黑体 CN Bold" panose="020B0800000000000000" charset="-122"/>
                  <a:cs typeface="思源黑体 CN Bold" panose="020B0800000000000000" charset="-122"/>
                  <a:sym typeface="思源黑体 CN Regular" panose="020B0500000000000000" charset="-122"/>
                </a:rPr>
                <a:t>2024</a:t>
              </a:r>
              <a:r>
                <a:rPr lang="zh-CN" altLang="en-US" sz="1600" b="1" spc="150">
                  <a:gradFill>
                    <a:gsLst>
                      <a:gs pos="0">
                        <a:srgbClr val="E30000"/>
                      </a:gs>
                      <a:gs pos="100000">
                        <a:srgbClr val="760303"/>
                      </a:gs>
                    </a:gsLst>
                    <a:lin scaled="0"/>
                  </a:gradFill>
                  <a:effectLst/>
                  <a:uFillTx/>
                  <a:latin typeface="思源黑体 CN Bold" panose="020B0800000000000000" charset="-122"/>
                  <a:ea typeface="思源黑体 CN Bold" panose="020B0800000000000000" charset="-122"/>
                  <a:cs typeface="思源黑体 CN Bold" panose="020B0800000000000000" charset="-122"/>
                  <a:sym typeface="思源黑体 CN Regular" panose="020B0500000000000000" charset="-122"/>
                </a:rPr>
                <a:t>年</a:t>
              </a:r>
            </a:p>
            <a:p>
              <a:pPr algn="ctr" fontAlgn="auto">
                <a:lnSpc>
                  <a:spcPct val="130000"/>
                </a:lnSpc>
              </a:pPr>
              <a:r>
                <a:rPr lang="en-US" sz="1600" b="1" spc="150">
                  <a:gradFill>
                    <a:gsLst>
                      <a:gs pos="0">
                        <a:srgbClr val="E30000"/>
                      </a:gs>
                      <a:gs pos="100000">
                        <a:srgbClr val="760303"/>
                      </a:gs>
                    </a:gsLst>
                    <a:lin scaled="0"/>
                  </a:gradFill>
                  <a:effectLst/>
                  <a:uFillTx/>
                  <a:latin typeface="思源黑体 CN Bold" panose="020B0800000000000000" charset="-122"/>
                  <a:ea typeface="思源黑体 CN Bold" panose="020B0800000000000000" charset="-122"/>
                  <a:cs typeface="思源黑体 CN Bold" panose="020B0800000000000000" charset="-122"/>
                  <a:sym typeface="思源黑体 CN Regular" panose="020B0500000000000000" charset="-122"/>
                </a:rPr>
                <a:t>12</a:t>
              </a:r>
              <a:r>
                <a:rPr sz="1600" b="1" spc="150">
                  <a:gradFill>
                    <a:gsLst>
                      <a:gs pos="0">
                        <a:srgbClr val="E30000"/>
                      </a:gs>
                      <a:gs pos="100000">
                        <a:srgbClr val="760303"/>
                      </a:gs>
                    </a:gsLst>
                    <a:lin scaled="0"/>
                  </a:gradFill>
                  <a:effectLst/>
                  <a:uFillTx/>
                  <a:latin typeface="思源黑体 CN Bold" panose="020B0800000000000000" charset="-122"/>
                  <a:ea typeface="思源黑体 CN Bold" panose="020B0800000000000000" charset="-122"/>
                  <a:cs typeface="思源黑体 CN Bold" panose="020B0800000000000000" charset="-122"/>
                  <a:sym typeface="思源黑体 CN Regular" panose="020B0500000000000000" charset="-122"/>
                </a:rPr>
                <a:t>月</a:t>
              </a:r>
              <a:r>
                <a:rPr lang="en-US" sz="1600" b="1" spc="150">
                  <a:gradFill>
                    <a:gsLst>
                      <a:gs pos="0">
                        <a:srgbClr val="E30000"/>
                      </a:gs>
                      <a:gs pos="100000">
                        <a:srgbClr val="760303"/>
                      </a:gs>
                    </a:gsLst>
                    <a:lin scaled="0"/>
                  </a:gradFill>
                  <a:effectLst/>
                  <a:uFillTx/>
                  <a:latin typeface="思源黑体 CN Bold" panose="020B0800000000000000" charset="-122"/>
                  <a:ea typeface="思源黑体 CN Bold" panose="020B0800000000000000" charset="-122"/>
                  <a:cs typeface="思源黑体 CN Bold" panose="020B0800000000000000" charset="-122"/>
                  <a:sym typeface="思源黑体 CN Regular" panose="020B0500000000000000" charset="-122"/>
                </a:rPr>
                <a:t>12</a:t>
              </a:r>
              <a:r>
                <a:rPr sz="1600" b="1" spc="150">
                  <a:gradFill>
                    <a:gsLst>
                      <a:gs pos="0">
                        <a:srgbClr val="E30000"/>
                      </a:gs>
                      <a:gs pos="100000">
                        <a:srgbClr val="760303"/>
                      </a:gs>
                    </a:gsLst>
                    <a:lin scaled="0"/>
                  </a:gradFill>
                  <a:effectLst/>
                  <a:uFillTx/>
                  <a:latin typeface="思源黑体 CN Bold" panose="020B0800000000000000" charset="-122"/>
                  <a:ea typeface="思源黑体 CN Bold" panose="020B0800000000000000" charset="-122"/>
                  <a:cs typeface="思源黑体 CN Bold" panose="020B0800000000000000" charset="-122"/>
                  <a:sym typeface="思源黑体 CN Regular" panose="020B0500000000000000" charset="-122"/>
                </a:rPr>
                <a:t>-</a:t>
              </a:r>
              <a:r>
                <a:rPr lang="en-US" sz="1600" b="1" spc="150">
                  <a:gradFill>
                    <a:gsLst>
                      <a:gs pos="0">
                        <a:srgbClr val="E30000"/>
                      </a:gs>
                      <a:gs pos="100000">
                        <a:srgbClr val="760303"/>
                      </a:gs>
                    </a:gsLst>
                    <a:lin scaled="0"/>
                  </a:gradFill>
                  <a:effectLst/>
                  <a:uFillTx/>
                  <a:latin typeface="思源黑体 CN Bold" panose="020B0800000000000000" charset="-122"/>
                  <a:ea typeface="思源黑体 CN Bold" panose="020B0800000000000000" charset="-122"/>
                  <a:cs typeface="思源黑体 CN Bold" panose="020B0800000000000000" charset="-122"/>
                  <a:sym typeface="思源黑体 CN Regular" panose="020B0500000000000000" charset="-122"/>
                </a:rPr>
                <a:t>13</a:t>
              </a:r>
              <a:r>
                <a:rPr sz="1600" b="1" spc="150">
                  <a:gradFill>
                    <a:gsLst>
                      <a:gs pos="0">
                        <a:srgbClr val="E30000"/>
                      </a:gs>
                      <a:gs pos="100000">
                        <a:srgbClr val="760303"/>
                      </a:gs>
                    </a:gsLst>
                    <a:lin scaled="0"/>
                  </a:gradFill>
                  <a:effectLst/>
                  <a:uFillTx/>
                  <a:latin typeface="思源黑体 CN Bold" panose="020B0800000000000000" charset="-122"/>
                  <a:ea typeface="思源黑体 CN Bold" panose="020B0800000000000000" charset="-122"/>
                  <a:cs typeface="思源黑体 CN Bold" panose="020B0800000000000000" charset="-122"/>
                  <a:sym typeface="思源黑体 CN Regular" panose="020B0500000000000000" charset="-122"/>
                </a:rPr>
                <a:t>日</a:t>
              </a:r>
            </a:p>
            <a:p>
              <a:pPr algn="ctr" fontAlgn="auto">
                <a:lnSpc>
                  <a:spcPct val="130000"/>
                </a:lnSpc>
              </a:pPr>
              <a:r>
                <a:rPr lang="zh-CN" altLang="en-US" sz="1600" b="1" spc="150">
                  <a:gradFill>
                    <a:gsLst>
                      <a:gs pos="0">
                        <a:srgbClr val="E30000"/>
                      </a:gs>
                      <a:gs pos="100000">
                        <a:srgbClr val="760303"/>
                      </a:gs>
                    </a:gsLst>
                    <a:lin scaled="0"/>
                  </a:gradFill>
                  <a:effectLst/>
                  <a:uFillTx/>
                  <a:latin typeface="思源黑体 CN Bold" panose="020B0800000000000000" charset="-122"/>
                  <a:ea typeface="思源黑体 CN Bold" panose="020B0800000000000000" charset="-122"/>
                  <a:cs typeface="思源黑体 CN Bold" panose="020B0800000000000000" charset="-122"/>
                  <a:sym typeface="+mn-ea"/>
                </a:rPr>
                <a:t>内乡</a:t>
              </a:r>
              <a:r>
                <a:rPr lang="en-US" sz="1600" b="1" spc="150">
                  <a:gradFill>
                    <a:gsLst>
                      <a:gs pos="0">
                        <a:srgbClr val="E30000"/>
                      </a:gs>
                      <a:gs pos="100000">
                        <a:srgbClr val="760303"/>
                      </a:gs>
                    </a:gsLst>
                    <a:lin scaled="0"/>
                  </a:gradFill>
                  <a:effectLst/>
                  <a:uFillTx/>
                  <a:latin typeface="思源黑体 CN Bold" panose="020B0800000000000000" charset="-122"/>
                  <a:ea typeface="思源黑体 CN Bold" panose="020B0800000000000000" charset="-122"/>
                  <a:cs typeface="思源黑体 CN Bold" panose="020B0800000000000000" charset="-122"/>
                  <a:sym typeface="+mn-ea"/>
                </a:rPr>
                <a:t>站</a:t>
              </a:r>
            </a:p>
          </p:txBody>
        </p:sp>
        <p:pic>
          <p:nvPicPr>
            <p:cNvPr id="44" name="Drawing 3" descr="E:/1.14（11-12月简报）/乌拉特后旗/9.jpg9"/>
            <p:cNvPicPr>
              <a:picLocks noChangeAspect="1"/>
            </p:cNvPicPr>
            <p:nvPr>
              <p:custDataLst>
                <p:tags r:id="rId17"/>
              </p:custDataLst>
            </p:nvPr>
          </p:nvPicPr>
          <p:blipFill>
            <a:blip r:embed="rId33"/>
            <a:srcRect t="5548" b="5548"/>
            <a:stretch>
              <a:fillRect/>
            </a:stretch>
          </p:blipFill>
          <p:spPr>
            <a:xfrm>
              <a:off x="13703" y="7124"/>
              <a:ext cx="3046" cy="2030"/>
            </a:xfrm>
            <a:prstGeom prst="rect">
              <a:avLst/>
            </a:prstGeom>
            <a:ln>
              <a:solidFill>
                <a:schemeClr val="tx1">
                  <a:lumMod val="50000"/>
                  <a:lumOff val="50000"/>
                </a:schemeClr>
              </a:solidFill>
            </a:ln>
          </p:spPr>
        </p:pic>
        <p:pic>
          <p:nvPicPr>
            <p:cNvPr id="45" name="Drawing 2" descr="E:/1.14（11-12月简报）/乌拉特后旗/6.jpg6"/>
            <p:cNvPicPr>
              <a:picLocks noChangeAspect="1"/>
            </p:cNvPicPr>
            <p:nvPr>
              <p:custDataLst>
                <p:tags r:id="rId18"/>
              </p:custDataLst>
            </p:nvPr>
          </p:nvPicPr>
          <p:blipFill>
            <a:blip r:embed="rId34"/>
            <a:srcRect l="9631" t="25" r="9631" b="-25"/>
            <a:stretch>
              <a:fillRect/>
            </a:stretch>
          </p:blipFill>
          <p:spPr>
            <a:xfrm>
              <a:off x="13703" y="2382"/>
              <a:ext cx="3046" cy="2030"/>
            </a:xfrm>
            <a:prstGeom prst="rect">
              <a:avLst/>
            </a:prstGeom>
            <a:ln>
              <a:solidFill>
                <a:schemeClr val="tx1">
                  <a:lumMod val="50000"/>
                  <a:lumOff val="50000"/>
                </a:schemeClr>
              </a:solidFill>
            </a:ln>
          </p:spPr>
        </p:pic>
        <p:pic>
          <p:nvPicPr>
            <p:cNvPr id="49" name="图片 48" descr="R-C"/>
            <p:cNvPicPr>
              <a:picLocks noChangeAspect="1"/>
            </p:cNvPicPr>
            <p:nvPr>
              <p:custDataLst>
                <p:tags r:id="rId19"/>
              </p:custDataLst>
            </p:nvPr>
          </p:nvPicPr>
          <p:blipFill>
            <a:blip r:embed="rId28">
              <a:alphaModFix amt="25000"/>
            </a:blip>
            <a:stretch>
              <a:fillRect/>
            </a:stretch>
          </p:blipFill>
          <p:spPr>
            <a:xfrm>
              <a:off x="13920" y="4509"/>
              <a:ext cx="2613" cy="2445"/>
            </a:xfrm>
            <a:prstGeom prst="rect">
              <a:avLst/>
            </a:prstGeom>
          </p:spPr>
        </p:pic>
        <p:sp>
          <p:nvSpPr>
            <p:cNvPr id="50" name="文本框 31"/>
            <p:cNvSpPr txBox="1"/>
            <p:nvPr>
              <p:custDataLst>
                <p:tags r:id="rId20"/>
              </p:custDataLst>
            </p:nvPr>
          </p:nvSpPr>
          <p:spPr>
            <a:xfrm>
              <a:off x="13872" y="5097"/>
              <a:ext cx="2709" cy="699"/>
            </a:xfrm>
            <a:prstGeom prst="rect">
              <a:avLst/>
            </a:prstGeom>
            <a:noFill/>
          </p:spPr>
          <p:txBody>
            <a:bodyPr vert="horz" wrap="square" rtlCol="0">
              <a:no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gn="ctr" fontAlgn="auto">
                <a:lnSpc>
                  <a:spcPct val="130000"/>
                </a:lnSpc>
              </a:pPr>
              <a:r>
                <a:rPr lang="en-US" sz="1600" b="1" spc="150">
                  <a:gradFill>
                    <a:gsLst>
                      <a:gs pos="0">
                        <a:srgbClr val="E30000"/>
                      </a:gs>
                      <a:gs pos="100000">
                        <a:srgbClr val="760303"/>
                      </a:gs>
                    </a:gsLst>
                    <a:lin scaled="0"/>
                  </a:gradFill>
                  <a:effectLst/>
                  <a:uFillTx/>
                  <a:latin typeface="思源黑体 CN Bold" panose="020B0800000000000000" charset="-122"/>
                  <a:ea typeface="思源黑体 CN Bold" panose="020B0800000000000000" charset="-122"/>
                  <a:cs typeface="思源黑体 CN Bold" panose="020B0800000000000000" charset="-122"/>
                  <a:sym typeface="思源黑体 CN Regular" panose="020B0500000000000000" charset="-122"/>
                </a:rPr>
                <a:t>2024</a:t>
              </a:r>
              <a:r>
                <a:rPr lang="zh-CN" altLang="en-US" sz="1600" b="1" spc="150">
                  <a:gradFill>
                    <a:gsLst>
                      <a:gs pos="0">
                        <a:srgbClr val="E30000"/>
                      </a:gs>
                      <a:gs pos="100000">
                        <a:srgbClr val="760303"/>
                      </a:gs>
                    </a:gsLst>
                    <a:lin scaled="0"/>
                  </a:gradFill>
                  <a:effectLst/>
                  <a:uFillTx/>
                  <a:latin typeface="思源黑体 CN Bold" panose="020B0800000000000000" charset="-122"/>
                  <a:ea typeface="思源黑体 CN Bold" panose="020B0800000000000000" charset="-122"/>
                  <a:cs typeface="思源黑体 CN Bold" panose="020B0800000000000000" charset="-122"/>
                  <a:sym typeface="思源黑体 CN Regular" panose="020B0500000000000000" charset="-122"/>
                </a:rPr>
                <a:t>年</a:t>
              </a:r>
            </a:p>
            <a:p>
              <a:pPr algn="ctr" fontAlgn="auto">
                <a:lnSpc>
                  <a:spcPct val="130000"/>
                </a:lnSpc>
              </a:pPr>
              <a:r>
                <a:rPr lang="en-US" sz="1600" b="1" spc="150">
                  <a:gradFill>
                    <a:gsLst>
                      <a:gs pos="0">
                        <a:srgbClr val="E30000"/>
                      </a:gs>
                      <a:gs pos="100000">
                        <a:srgbClr val="760303"/>
                      </a:gs>
                    </a:gsLst>
                    <a:lin scaled="0"/>
                  </a:gradFill>
                  <a:effectLst/>
                  <a:uFillTx/>
                  <a:latin typeface="思源黑体 CN Bold" panose="020B0800000000000000" charset="-122"/>
                  <a:ea typeface="思源黑体 CN Bold" panose="020B0800000000000000" charset="-122"/>
                  <a:cs typeface="思源黑体 CN Bold" panose="020B0800000000000000" charset="-122"/>
                  <a:sym typeface="思源黑体 CN Regular" panose="020B0500000000000000" charset="-122"/>
                </a:rPr>
                <a:t>12</a:t>
              </a:r>
              <a:r>
                <a:rPr sz="1600" b="1" spc="150">
                  <a:gradFill>
                    <a:gsLst>
                      <a:gs pos="0">
                        <a:srgbClr val="E30000"/>
                      </a:gs>
                      <a:gs pos="100000">
                        <a:srgbClr val="760303"/>
                      </a:gs>
                    </a:gsLst>
                    <a:lin scaled="0"/>
                  </a:gradFill>
                  <a:effectLst/>
                  <a:uFillTx/>
                  <a:latin typeface="思源黑体 CN Bold" panose="020B0800000000000000" charset="-122"/>
                  <a:ea typeface="思源黑体 CN Bold" panose="020B0800000000000000" charset="-122"/>
                  <a:cs typeface="思源黑体 CN Bold" panose="020B0800000000000000" charset="-122"/>
                  <a:sym typeface="思源黑体 CN Regular" panose="020B0500000000000000" charset="-122"/>
                </a:rPr>
                <a:t>月</a:t>
              </a:r>
              <a:r>
                <a:rPr lang="en-US" sz="1600" b="1" spc="150">
                  <a:gradFill>
                    <a:gsLst>
                      <a:gs pos="0">
                        <a:srgbClr val="E30000"/>
                      </a:gs>
                      <a:gs pos="100000">
                        <a:srgbClr val="760303"/>
                      </a:gs>
                    </a:gsLst>
                    <a:lin scaled="0"/>
                  </a:gradFill>
                  <a:effectLst/>
                  <a:uFillTx/>
                  <a:latin typeface="思源黑体 CN Bold" panose="020B0800000000000000" charset="-122"/>
                  <a:ea typeface="思源黑体 CN Bold" panose="020B0800000000000000" charset="-122"/>
                  <a:cs typeface="思源黑体 CN Bold" panose="020B0800000000000000" charset="-122"/>
                  <a:sym typeface="思源黑体 CN Regular" panose="020B0500000000000000" charset="-122"/>
                </a:rPr>
                <a:t>12</a:t>
              </a:r>
              <a:r>
                <a:rPr sz="1600" b="1" spc="150">
                  <a:gradFill>
                    <a:gsLst>
                      <a:gs pos="0">
                        <a:srgbClr val="E30000"/>
                      </a:gs>
                      <a:gs pos="100000">
                        <a:srgbClr val="760303"/>
                      </a:gs>
                    </a:gsLst>
                    <a:lin scaled="0"/>
                  </a:gradFill>
                  <a:effectLst/>
                  <a:uFillTx/>
                  <a:latin typeface="思源黑体 CN Bold" panose="020B0800000000000000" charset="-122"/>
                  <a:ea typeface="思源黑体 CN Bold" panose="020B0800000000000000" charset="-122"/>
                  <a:cs typeface="思源黑体 CN Bold" panose="020B0800000000000000" charset="-122"/>
                  <a:sym typeface="思源黑体 CN Regular" panose="020B0500000000000000" charset="-122"/>
                </a:rPr>
                <a:t>-</a:t>
              </a:r>
              <a:r>
                <a:rPr lang="en-US" sz="1600" b="1" spc="150">
                  <a:gradFill>
                    <a:gsLst>
                      <a:gs pos="0">
                        <a:srgbClr val="E30000"/>
                      </a:gs>
                      <a:gs pos="100000">
                        <a:srgbClr val="760303"/>
                      </a:gs>
                    </a:gsLst>
                    <a:lin scaled="0"/>
                  </a:gradFill>
                  <a:effectLst/>
                  <a:uFillTx/>
                  <a:latin typeface="思源黑体 CN Bold" panose="020B0800000000000000" charset="-122"/>
                  <a:ea typeface="思源黑体 CN Bold" panose="020B0800000000000000" charset="-122"/>
                  <a:cs typeface="思源黑体 CN Bold" panose="020B0800000000000000" charset="-122"/>
                  <a:sym typeface="思源黑体 CN Regular" panose="020B0500000000000000" charset="-122"/>
                </a:rPr>
                <a:t>13</a:t>
              </a:r>
              <a:r>
                <a:rPr sz="1600" b="1" spc="150">
                  <a:gradFill>
                    <a:gsLst>
                      <a:gs pos="0">
                        <a:srgbClr val="E30000"/>
                      </a:gs>
                      <a:gs pos="100000">
                        <a:srgbClr val="760303"/>
                      </a:gs>
                    </a:gsLst>
                    <a:lin scaled="0"/>
                  </a:gradFill>
                  <a:effectLst/>
                  <a:uFillTx/>
                  <a:latin typeface="思源黑体 CN Bold" panose="020B0800000000000000" charset="-122"/>
                  <a:ea typeface="思源黑体 CN Bold" panose="020B0800000000000000" charset="-122"/>
                  <a:cs typeface="思源黑体 CN Bold" panose="020B0800000000000000" charset="-122"/>
                  <a:sym typeface="思源黑体 CN Regular" panose="020B0500000000000000" charset="-122"/>
                </a:rPr>
                <a:t>日</a:t>
              </a:r>
            </a:p>
            <a:p>
              <a:pPr algn="ctr" fontAlgn="auto">
                <a:lnSpc>
                  <a:spcPct val="130000"/>
                </a:lnSpc>
              </a:pPr>
              <a:r>
                <a:rPr lang="zh-CN" altLang="en-US" sz="1600" b="1" spc="150">
                  <a:gradFill>
                    <a:gsLst>
                      <a:gs pos="0">
                        <a:srgbClr val="E30000"/>
                      </a:gs>
                      <a:gs pos="100000">
                        <a:srgbClr val="760303"/>
                      </a:gs>
                    </a:gsLst>
                    <a:lin scaled="0"/>
                  </a:gradFill>
                  <a:effectLst/>
                  <a:uFillTx/>
                  <a:latin typeface="思源黑体 CN Bold" panose="020B0800000000000000" charset="-122"/>
                  <a:ea typeface="思源黑体 CN Bold" panose="020B0800000000000000" charset="-122"/>
                  <a:cs typeface="思源黑体 CN Bold" panose="020B0800000000000000" charset="-122"/>
                  <a:sym typeface="+mn-ea"/>
                </a:rPr>
                <a:t>乌拉特后旗</a:t>
              </a:r>
              <a:r>
                <a:rPr lang="en-US" sz="1600" b="1" spc="150">
                  <a:gradFill>
                    <a:gsLst>
                      <a:gs pos="0">
                        <a:srgbClr val="E30000"/>
                      </a:gs>
                      <a:gs pos="100000">
                        <a:srgbClr val="760303"/>
                      </a:gs>
                    </a:gsLst>
                    <a:lin scaled="0"/>
                  </a:gradFill>
                  <a:effectLst/>
                  <a:uFillTx/>
                  <a:latin typeface="思源黑体 CN Bold" panose="020B0800000000000000" charset="-122"/>
                  <a:ea typeface="思源黑体 CN Bold" panose="020B0800000000000000" charset="-122"/>
                  <a:cs typeface="思源黑体 CN Bold" panose="020B0800000000000000" charset="-122"/>
                  <a:sym typeface="+mn-ea"/>
                </a:rPr>
                <a:t>站</a:t>
              </a:r>
            </a:p>
          </p:txBody>
        </p:sp>
        <p:sp>
          <p:nvSpPr>
            <p:cNvPr id="53" name="燕尾形 52"/>
            <p:cNvSpPr/>
            <p:nvPr>
              <p:custDataLst>
                <p:tags r:id="rId21"/>
              </p:custDataLst>
            </p:nvPr>
          </p:nvSpPr>
          <p:spPr>
            <a:xfrm rot="2160000">
              <a:off x="12638" y="4942"/>
              <a:ext cx="1050" cy="592"/>
            </a:xfrm>
            <a:prstGeom prst="chevron">
              <a:avLst/>
            </a:prstGeom>
            <a:solidFill>
              <a:srgbClr val="C40010"/>
            </a:solidFill>
            <a:ln>
              <a:solidFill>
                <a:srgbClr val="F4CEA8"/>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2" name="燕尾形 21"/>
            <p:cNvSpPr/>
            <p:nvPr/>
          </p:nvSpPr>
          <p:spPr>
            <a:xfrm rot="19800000">
              <a:off x="5508" y="4470"/>
              <a:ext cx="1050" cy="592"/>
            </a:xfrm>
            <a:prstGeom prst="chevron">
              <a:avLst/>
            </a:prstGeom>
            <a:solidFill>
              <a:srgbClr val="C40010"/>
            </a:solidFill>
            <a:ln>
              <a:solidFill>
                <a:srgbClr val="F4CEA8"/>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2" name="Drawing 1" descr="E:/1.14（11-12月简报）/闻喜/1280X1280.JPEG1280X1280"/>
            <p:cNvPicPr>
              <a:picLocks noChangeAspect="1"/>
            </p:cNvPicPr>
            <p:nvPr>
              <p:custDataLst>
                <p:tags r:id="rId22"/>
              </p:custDataLst>
            </p:nvPr>
          </p:nvPicPr>
          <p:blipFill>
            <a:blip r:embed="rId35"/>
            <a:srcRect l="16" t="5532" r="-16" b="5532"/>
            <a:stretch>
              <a:fillRect/>
            </a:stretch>
          </p:blipFill>
          <p:spPr>
            <a:xfrm>
              <a:off x="2686" y="2382"/>
              <a:ext cx="3046" cy="2030"/>
            </a:xfrm>
            <a:prstGeom prst="rect">
              <a:avLst/>
            </a:prstGeom>
          </p:spPr>
        </p:pic>
        <p:pic>
          <p:nvPicPr>
            <p:cNvPr id="5" name="Drawing 0" descr="E:/1.14（11-12月简报）/闻喜/DSC_7886.JPGDSC_7886"/>
            <p:cNvPicPr>
              <a:picLocks noChangeAspect="1"/>
            </p:cNvPicPr>
            <p:nvPr>
              <p:custDataLst>
                <p:tags r:id="rId23"/>
              </p:custDataLst>
            </p:nvPr>
          </p:nvPicPr>
          <p:blipFill>
            <a:blip r:embed="rId36"/>
            <a:srcRect t="66" b="66"/>
            <a:stretch>
              <a:fillRect/>
            </a:stretch>
          </p:blipFill>
          <p:spPr>
            <a:xfrm>
              <a:off x="2686" y="7124"/>
              <a:ext cx="3046" cy="2030"/>
            </a:xfrm>
            <a:prstGeom prst="rect">
              <a:avLst/>
            </a:prstGeom>
          </p:spPr>
        </p:pic>
        <p:pic>
          <p:nvPicPr>
            <p:cNvPr id="6" name="Drawing 1" descr="E:/1.14（11-12月简报）/闻喜/1280X1280.JPEG1280X1280"/>
            <p:cNvPicPr>
              <a:picLocks noChangeAspect="1"/>
            </p:cNvPicPr>
            <p:nvPr>
              <p:custDataLst>
                <p:tags r:id="rId24"/>
              </p:custDataLst>
            </p:nvPr>
          </p:nvPicPr>
          <p:blipFill>
            <a:blip r:embed="rId35"/>
            <a:srcRect l="16" t="5532" r="-16" b="5532"/>
            <a:stretch>
              <a:fillRect/>
            </a:stretch>
          </p:blipFill>
          <p:spPr>
            <a:xfrm>
              <a:off x="2687" y="2382"/>
              <a:ext cx="3046" cy="2030"/>
            </a:xfrm>
            <a:prstGeom prst="rect">
              <a:avLst/>
            </a:prstGeom>
            <a:ln>
              <a:solidFill>
                <a:schemeClr val="tx1">
                  <a:lumMod val="50000"/>
                  <a:lumOff val="50000"/>
                </a:schemeClr>
              </a:solidFill>
            </a:ln>
          </p:spPr>
        </p:pic>
        <p:pic>
          <p:nvPicPr>
            <p:cNvPr id="7" name="Drawing 0" descr="E:/1.14（11-12月简报）/闻喜/DSC_7886.JPGDSC_7886"/>
            <p:cNvPicPr>
              <a:picLocks noChangeAspect="1"/>
            </p:cNvPicPr>
            <p:nvPr>
              <p:custDataLst>
                <p:tags r:id="rId25"/>
              </p:custDataLst>
            </p:nvPr>
          </p:nvPicPr>
          <p:blipFill>
            <a:blip r:embed="rId36"/>
            <a:srcRect t="66" b="66"/>
            <a:stretch>
              <a:fillRect/>
            </a:stretch>
          </p:blipFill>
          <p:spPr>
            <a:xfrm>
              <a:off x="2687" y="7124"/>
              <a:ext cx="3046" cy="2030"/>
            </a:xfrm>
            <a:prstGeom prst="rect">
              <a:avLst/>
            </a:prstGeom>
            <a:ln>
              <a:solidFill>
                <a:schemeClr val="tx1">
                  <a:lumMod val="50000"/>
                  <a:lumOff val="50000"/>
                </a:schemeClr>
              </a:solidFill>
            </a:ln>
          </p:spPr>
        </p:pic>
      </p:grpSp>
    </p:spTree>
    <p:custDataLst>
      <p:tags r:id="rId1"/>
    </p:custData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4" name="同侧圆角矩形 3"/>
          <p:cNvSpPr/>
          <p:nvPr>
            <p:custDataLst>
              <p:tags r:id="rId2"/>
            </p:custDataLst>
          </p:nvPr>
        </p:nvSpPr>
        <p:spPr>
          <a:xfrm flipV="1">
            <a:off x="11189970" y="0"/>
            <a:ext cx="489585" cy="893445"/>
          </a:xfrm>
          <a:prstGeom prst="round2SameRect">
            <a:avLst>
              <a:gd name="adj1" fmla="val 22827"/>
              <a:gd name="adj2" fmla="val 0"/>
            </a:avLst>
          </a:prstGeom>
          <a:gradFill>
            <a:gsLst>
              <a:gs pos="100000">
                <a:srgbClr val="EEC988"/>
              </a:gs>
              <a:gs pos="0">
                <a:srgbClr val="CB954D"/>
              </a:gs>
            </a:gsLst>
            <a:lin scaled="1"/>
          </a:gradFill>
          <a:ln>
            <a:noFill/>
          </a:ln>
        </p:spPr>
        <p:style>
          <a:lnRef idx="2">
            <a:srgbClr val="2ACCC8">
              <a:shade val="50000"/>
            </a:srgbClr>
          </a:lnRef>
          <a:fillRef idx="1">
            <a:srgbClr val="2ACCC8"/>
          </a:fillRef>
          <a:effectRef idx="0">
            <a:srgbClr val="2ACCC8"/>
          </a:effectRef>
          <a:fontRef idx="minor">
            <a:srgbClr val="FFFFFF"/>
          </a:fontRef>
        </p:style>
        <p:txBody>
          <a:bodyPr rtlCol="0" anchor="ctr"/>
          <a:lstStyle/>
          <a:p>
            <a:pPr algn="ctr"/>
            <a:endParaRPr lang="zh-CN" altLang="en-US"/>
          </a:p>
        </p:txBody>
      </p:sp>
      <p:sp>
        <p:nvSpPr>
          <p:cNvPr id="85" name="文本框 84"/>
          <p:cNvSpPr txBox="1"/>
          <p:nvPr>
            <p:custDataLst>
              <p:tags r:id="rId3"/>
            </p:custDataLst>
          </p:nvPr>
        </p:nvSpPr>
        <p:spPr>
          <a:xfrm>
            <a:off x="826135" y="350520"/>
            <a:ext cx="6096000" cy="431165"/>
          </a:xfrm>
          <a:prstGeom prst="rect">
            <a:avLst/>
          </a:prstGeom>
          <a:noFill/>
        </p:spPr>
        <p:txBody>
          <a:bodyPr wrap="square" rtlCol="0" anchor="t">
            <a:spAutoFit/>
          </a:bodyPr>
          <a:lstStyle/>
          <a:p>
            <a:pPr>
              <a:buClrTx/>
              <a:buSzTx/>
              <a:buFontTx/>
            </a:pPr>
            <a:r>
              <a:rPr kumimoji="1" lang="zh-CN" altLang="en-US" sz="2205" b="1" spc="-78" dirty="0">
                <a:gradFill>
                  <a:gsLst>
                    <a:gs pos="0">
                      <a:srgbClr val="E30000"/>
                    </a:gs>
                    <a:gs pos="100000">
                      <a:srgbClr val="760303"/>
                    </a:gs>
                  </a:gsLst>
                  <a:lin scaled="0"/>
                </a:gradFill>
                <a:effectLst>
                  <a:outerShdw blurRad="38100" dist="25400" dir="5400000" algn="ctr" rotWithShape="0">
                    <a:srgbClr val="6E747A">
                      <a:alpha val="43000"/>
                    </a:srgbClr>
                  </a:outerShdw>
                </a:effectLst>
                <a:latin typeface="思源黑体 CN Bold" panose="020B0800000000000000" charset="-122"/>
                <a:ea typeface="思源黑体 CN Bold" panose="020B0800000000000000" charset="-122"/>
                <a:cs typeface="思源黑体 CN Regular" panose="020B0500000000000000" charset="-122"/>
                <a:sym typeface="+mn-ea"/>
              </a:rPr>
              <a:t>一星体育教师线下培训</a:t>
            </a:r>
          </a:p>
        </p:txBody>
      </p:sp>
      <p:sp>
        <p:nvSpPr>
          <p:cNvPr id="3" name="矩形 2"/>
          <p:cNvSpPr/>
          <p:nvPr>
            <p:custDataLst>
              <p:tags r:id="rId4"/>
            </p:custDataLst>
          </p:nvPr>
        </p:nvSpPr>
        <p:spPr>
          <a:xfrm>
            <a:off x="579120" y="410210"/>
            <a:ext cx="108585" cy="387350"/>
          </a:xfrm>
          <a:prstGeom prst="rect">
            <a:avLst/>
          </a:prstGeom>
          <a:gradFill>
            <a:gsLst>
              <a:gs pos="0">
                <a:srgbClr val="E30000"/>
              </a:gs>
              <a:gs pos="100000">
                <a:srgbClr val="76030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思源黑体 CN Regular" panose="020B0500000000000000" charset="-122"/>
              <a:cs typeface="+mn-cs"/>
            </a:endParaRPr>
          </a:p>
        </p:txBody>
      </p:sp>
      <p:sp>
        <p:nvSpPr>
          <p:cNvPr id="30" name="矩形 29"/>
          <p:cNvSpPr/>
          <p:nvPr>
            <p:custDataLst>
              <p:tags r:id="rId5"/>
            </p:custDataLst>
          </p:nvPr>
        </p:nvSpPr>
        <p:spPr>
          <a:xfrm>
            <a:off x="914400" y="1187450"/>
            <a:ext cx="10363200" cy="5316220"/>
          </a:xfrm>
          <a:prstGeom prst="rect">
            <a:avLst/>
          </a:prstGeom>
          <a:ln w="6350" cap="flat" cmpd="sng" algn="ctr">
            <a:solidFill>
              <a:schemeClr val="accent3"/>
            </a:solidFill>
            <a:prstDash val="dash"/>
            <a:miter lim="800000"/>
          </a:ln>
        </p:spPr>
        <p:style>
          <a:lnRef idx="0">
            <a:schemeClr val="accent1"/>
          </a:lnRef>
          <a:fillRef idx="0">
            <a:srgbClr val="FFFFFF"/>
          </a:fillRef>
          <a:effectRef idx="0">
            <a:srgbClr val="FFFFFF"/>
          </a:effectRef>
          <a:fontRef idx="minor">
            <a:schemeClr val="dk1"/>
          </a:fontRef>
        </p:style>
        <p:txBody>
          <a:bodyPr rtlCol="0" anchor="ctr"/>
          <a:lstStyle/>
          <a:p>
            <a:pPr algn="just">
              <a:lnSpc>
                <a:spcPct val="130000"/>
              </a:lnSpc>
              <a:spcBef>
                <a:spcPts val="600"/>
              </a:spcBef>
              <a:spcAft>
                <a:spcPts val="600"/>
              </a:spcAft>
            </a:pPr>
            <a:r>
              <a:rPr 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12</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月份共计开展</a:t>
            </a:r>
            <a:r>
              <a:rPr lang="en-US" altLang="zh-CN" sz="1600" b="1" spc="150" dirty="0">
                <a:solidFill>
                  <a:srgbClr val="C00000"/>
                </a:solidFill>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4场</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一星体育教师培训，分别在山西省运城市闻喜县、陕西省商洛市商南县（一县一梦想项目）、内蒙古自治区巴彦淖尔市乌拉特后旗和河南省南阳市内乡县，共计培训</a:t>
            </a:r>
            <a:r>
              <a:rPr lang="en-US" altLang="zh-CN" sz="1600" b="1" spc="150" dirty="0">
                <a:solidFill>
                  <a:srgbClr val="C00000"/>
                </a:solidFill>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97所</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学校的</a:t>
            </a:r>
            <a:r>
              <a:rPr lang="en-US" altLang="zh-CN" sz="1600" b="1" spc="150" dirty="0">
                <a:solidFill>
                  <a:srgbClr val="C00000"/>
                </a:solidFill>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199位</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一线体育教师。</a:t>
            </a:r>
          </a:p>
          <a:p>
            <a:pPr algn="just">
              <a:lnSpc>
                <a:spcPct val="130000"/>
              </a:lnSpc>
              <a:spcBef>
                <a:spcPts val="600"/>
              </a:spcBef>
              <a:spcAft>
                <a:spcPts val="600"/>
              </a:spcAft>
            </a:pP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【闻喜站】：</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12</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月</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5-6</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日，在闻喜县教育局的指导和支持下，由字节跳动公益平台爱心网友资助的真爱梦想</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运动梦想课一星体育教师培训在明德小学举行。培训由二星讲师薛岩、冯冰及助教申希希授课，</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72</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名体育教师参加。培训涵盖启动仪式、示范课、课程与动作教学、试水课等环节，旨在提升教师教学水平，培养学生终身体育意识。培训结束，为参训教师颁发结业证书。此次培训助力来自</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36</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所项目学校的</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70</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余位体育老师，未来将有</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15,000</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名学生有机会体验安全、高效、有趣的《运动梦想课》。</a:t>
            </a:r>
          </a:p>
          <a:p>
            <a:pPr algn="just">
              <a:lnSpc>
                <a:spcPct val="130000"/>
              </a:lnSpc>
              <a:spcBef>
                <a:spcPts val="600"/>
              </a:spcBef>
              <a:spcAft>
                <a:spcPts val="600"/>
              </a:spcAft>
            </a:pP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【商南站】：</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12</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月</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5-6</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日，陕西省商洛市商南县举办</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一县一梦想</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运动梦想课</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培训，由前海开源基金资助，商南县</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20</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所项目学校</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90</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余名体育教师及相关人员参加启动仪式。培训讲师为运动员王琳琳、三星教练范超。该项目为</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20</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所学校提供总价值</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1.5</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万元的专业素养教育和体育适能课程资源，并通过素养教育空间改造、体育教学器材配套和搭建系统性教师专业成长平台，助力体育教师专业成长，还将支持校园足球等特色赛事。</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2023</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年，上海真爱梦想公益基金会投入</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160</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余万元为</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8</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所学校建设</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梦想中心</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2024</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年继续在</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4</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所学校实施该项目。未来将有</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12,000</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名学生有机会体验安全、高效、有趣的《运动梦想课》。</a:t>
            </a:r>
          </a:p>
        </p:txBody>
      </p:sp>
    </p:spTree>
    <p:custDataLst>
      <p:tags r:id="rId1"/>
    </p:custData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4" name="同侧圆角矩形 3"/>
          <p:cNvSpPr/>
          <p:nvPr>
            <p:custDataLst>
              <p:tags r:id="rId2"/>
            </p:custDataLst>
          </p:nvPr>
        </p:nvSpPr>
        <p:spPr>
          <a:xfrm flipV="1">
            <a:off x="11189970" y="0"/>
            <a:ext cx="489585" cy="893445"/>
          </a:xfrm>
          <a:prstGeom prst="round2SameRect">
            <a:avLst>
              <a:gd name="adj1" fmla="val 22827"/>
              <a:gd name="adj2" fmla="val 0"/>
            </a:avLst>
          </a:prstGeom>
          <a:gradFill>
            <a:gsLst>
              <a:gs pos="100000">
                <a:srgbClr val="EEC988"/>
              </a:gs>
              <a:gs pos="0">
                <a:srgbClr val="CB954D"/>
              </a:gs>
            </a:gsLst>
            <a:lin scaled="1"/>
          </a:gradFill>
          <a:ln>
            <a:noFill/>
          </a:ln>
        </p:spPr>
        <p:style>
          <a:lnRef idx="2">
            <a:srgbClr val="2ACCC8">
              <a:shade val="50000"/>
            </a:srgbClr>
          </a:lnRef>
          <a:fillRef idx="1">
            <a:srgbClr val="2ACCC8"/>
          </a:fillRef>
          <a:effectRef idx="0">
            <a:srgbClr val="2ACCC8"/>
          </a:effectRef>
          <a:fontRef idx="minor">
            <a:srgbClr val="FFFFFF"/>
          </a:fontRef>
        </p:style>
        <p:txBody>
          <a:bodyPr rtlCol="0" anchor="ctr"/>
          <a:lstStyle/>
          <a:p>
            <a:pPr algn="ctr"/>
            <a:endParaRPr lang="zh-CN" altLang="en-US"/>
          </a:p>
        </p:txBody>
      </p:sp>
      <p:sp>
        <p:nvSpPr>
          <p:cNvPr id="85" name="文本框 84"/>
          <p:cNvSpPr txBox="1"/>
          <p:nvPr>
            <p:custDataLst>
              <p:tags r:id="rId3"/>
            </p:custDataLst>
          </p:nvPr>
        </p:nvSpPr>
        <p:spPr>
          <a:xfrm>
            <a:off x="826135" y="350520"/>
            <a:ext cx="6096000" cy="431165"/>
          </a:xfrm>
          <a:prstGeom prst="rect">
            <a:avLst/>
          </a:prstGeom>
          <a:noFill/>
        </p:spPr>
        <p:txBody>
          <a:bodyPr wrap="square" rtlCol="0" anchor="t">
            <a:spAutoFit/>
          </a:bodyPr>
          <a:lstStyle/>
          <a:p>
            <a:pPr>
              <a:buClrTx/>
              <a:buSzTx/>
              <a:buFontTx/>
            </a:pPr>
            <a:r>
              <a:rPr kumimoji="1" lang="zh-CN" altLang="en-US" sz="2205" b="1" spc="-78" dirty="0">
                <a:gradFill>
                  <a:gsLst>
                    <a:gs pos="0">
                      <a:srgbClr val="E30000"/>
                    </a:gs>
                    <a:gs pos="100000">
                      <a:srgbClr val="760303"/>
                    </a:gs>
                  </a:gsLst>
                  <a:lin scaled="0"/>
                </a:gradFill>
                <a:effectLst>
                  <a:outerShdw blurRad="38100" dist="25400" dir="5400000" algn="ctr" rotWithShape="0">
                    <a:srgbClr val="6E747A">
                      <a:alpha val="43000"/>
                    </a:srgbClr>
                  </a:outerShdw>
                </a:effectLst>
                <a:latin typeface="思源黑体 CN Bold" panose="020B0800000000000000" charset="-122"/>
                <a:ea typeface="思源黑体 CN Bold" panose="020B0800000000000000" charset="-122"/>
                <a:cs typeface="思源黑体 CN Regular" panose="020B0500000000000000" charset="-122"/>
                <a:sym typeface="+mn-ea"/>
              </a:rPr>
              <a:t>一星体育教师线下培训</a:t>
            </a:r>
          </a:p>
        </p:txBody>
      </p:sp>
      <p:sp>
        <p:nvSpPr>
          <p:cNvPr id="3" name="矩形 2"/>
          <p:cNvSpPr/>
          <p:nvPr>
            <p:custDataLst>
              <p:tags r:id="rId4"/>
            </p:custDataLst>
          </p:nvPr>
        </p:nvSpPr>
        <p:spPr>
          <a:xfrm>
            <a:off x="579120" y="410210"/>
            <a:ext cx="108585" cy="387350"/>
          </a:xfrm>
          <a:prstGeom prst="rect">
            <a:avLst/>
          </a:prstGeom>
          <a:gradFill>
            <a:gsLst>
              <a:gs pos="0">
                <a:srgbClr val="E30000"/>
              </a:gs>
              <a:gs pos="100000">
                <a:srgbClr val="76030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思源黑体 CN Regular" panose="020B0500000000000000" charset="-122"/>
              <a:cs typeface="+mn-cs"/>
            </a:endParaRPr>
          </a:p>
        </p:txBody>
      </p:sp>
      <p:sp>
        <p:nvSpPr>
          <p:cNvPr id="30" name="矩形 29"/>
          <p:cNvSpPr/>
          <p:nvPr>
            <p:custDataLst>
              <p:tags r:id="rId5"/>
            </p:custDataLst>
          </p:nvPr>
        </p:nvSpPr>
        <p:spPr>
          <a:xfrm>
            <a:off x="914400" y="1273175"/>
            <a:ext cx="10363200" cy="4829810"/>
          </a:xfrm>
          <a:prstGeom prst="rect">
            <a:avLst/>
          </a:prstGeom>
          <a:ln w="6350" cap="flat" cmpd="sng" algn="ctr">
            <a:solidFill>
              <a:schemeClr val="accent3"/>
            </a:solidFill>
            <a:prstDash val="dash"/>
            <a:miter lim="800000"/>
          </a:ln>
        </p:spPr>
        <p:style>
          <a:lnRef idx="0">
            <a:schemeClr val="accent1"/>
          </a:lnRef>
          <a:fillRef idx="0">
            <a:srgbClr val="FFFFFF"/>
          </a:fillRef>
          <a:effectRef idx="0">
            <a:srgbClr val="FFFFFF"/>
          </a:effectRef>
          <a:fontRef idx="minor">
            <a:schemeClr val="dk1"/>
          </a:fontRef>
        </p:style>
        <p:txBody>
          <a:bodyPr rtlCol="0" anchor="ctr"/>
          <a:lstStyle/>
          <a:p>
            <a:pPr algn="just">
              <a:lnSpc>
                <a:spcPct val="130000"/>
              </a:lnSpc>
              <a:spcBef>
                <a:spcPts val="600"/>
              </a:spcBef>
              <a:spcAft>
                <a:spcPts val="600"/>
              </a:spcAft>
            </a:pP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【乌拉特后旗站】：</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12</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月</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12-13</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日，乌拉特后旗运动梦想课一星体育教师培训在乌拉特后旗二完小开幕。培训由字节跳动公益平台爱心网友资助，来自江西省上饶市德兴市的二星讲师张城、李立涛授课。乌拉特后旗教育局领导及各中小学校长、梦想中心主任等参加启动仪式。培训以安踏运动梦想课程为主，涵盖体育理论与技能操练，旨在提升教师业务水平。培训内容丰富，形式多样，包括破冰活动、基本动作拉练等。讲师详细阐述教学关键阶段，推动一体化教学模式赋能新课标形势下的新课堂。培训结束后，体育教师们表示将立足岗位，结合实际，真正把关爱和运动梦想传递给学生，未来将有</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10,050</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名学生有机会体验安全、高效、有趣的《运动梦想课》。</a:t>
            </a:r>
            <a:endPar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endParaRPr>
          </a:p>
          <a:p>
            <a:pPr algn="just">
              <a:lnSpc>
                <a:spcPct val="130000"/>
              </a:lnSpc>
              <a:spcBef>
                <a:spcPts val="600"/>
              </a:spcBef>
              <a:spcAft>
                <a:spcPts val="600"/>
              </a:spcAft>
            </a:pP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【内乡站】：</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12</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月</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12-13</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日，由字节跳动公益平台爱心网友资助、内乡县教育体育局与上海真爱梦想公益发展中心联合主办的</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“2024</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年真爱梦想</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运动梦想课一星体育教师培训（内乡站）</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在内乡复兴学校举行。来自郑州、洛阳、内乡县项目学校的</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26</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所中小学的</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56</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名体育骨干教师全程参与。培训由国家二级运动员王琳琳，助教楚尚军、王松授课，培训内容以安踏运动梦想课程为主，涵盖体育理论知识学习与运动技能操练，旨在提升教师业务水平和专业视野。培训期间，教师们通过小组破冰团建、示范课观摩、课程与动作教学、试水课等活动，深入学习并实践教学理念。最终，参训教师收获颇丰，并在结课仪式上获得结业证书，未来将有</a:t>
            </a:r>
            <a:r>
              <a:rPr lang="en-US" altLang="zh-CN"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25,048</a:t>
            </a:r>
            <a:r>
              <a:rPr lang="zh-CN" altLang="en-US" sz="1600" spc="150" dirty="0">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rPr>
              <a:t>名学生有机会体验安全、高效、有趣的《运动梦想课》。</a:t>
            </a:r>
          </a:p>
        </p:txBody>
      </p:sp>
    </p:spTree>
    <p:custDataLst>
      <p:tags r:id="rId1"/>
    </p:custData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4" name="同侧圆角矩形 3"/>
          <p:cNvSpPr/>
          <p:nvPr>
            <p:custDataLst>
              <p:tags r:id="rId2"/>
            </p:custDataLst>
          </p:nvPr>
        </p:nvSpPr>
        <p:spPr>
          <a:xfrm flipV="1">
            <a:off x="11189970" y="0"/>
            <a:ext cx="489585" cy="893445"/>
          </a:xfrm>
          <a:prstGeom prst="round2SameRect">
            <a:avLst>
              <a:gd name="adj1" fmla="val 22827"/>
              <a:gd name="adj2" fmla="val 0"/>
            </a:avLst>
          </a:prstGeom>
          <a:gradFill>
            <a:gsLst>
              <a:gs pos="100000">
                <a:srgbClr val="EEC988"/>
              </a:gs>
              <a:gs pos="0">
                <a:srgbClr val="CB954D"/>
              </a:gs>
            </a:gsLst>
            <a:lin scaled="1"/>
          </a:gradFill>
          <a:ln>
            <a:noFill/>
          </a:ln>
        </p:spPr>
        <p:style>
          <a:lnRef idx="2">
            <a:srgbClr val="2ACCC8">
              <a:shade val="50000"/>
            </a:srgbClr>
          </a:lnRef>
          <a:fillRef idx="1">
            <a:srgbClr val="2ACCC8"/>
          </a:fillRef>
          <a:effectRef idx="0">
            <a:srgbClr val="2ACCC8"/>
          </a:effectRef>
          <a:fontRef idx="minor">
            <a:srgbClr val="FFFFFF"/>
          </a:fontRef>
        </p:style>
        <p:txBody>
          <a:bodyPr rtlCol="0" anchor="ctr"/>
          <a:lstStyle/>
          <a:p>
            <a:pPr algn="ctr"/>
            <a:endParaRPr lang="zh-CN" altLang="en-US"/>
          </a:p>
        </p:txBody>
      </p:sp>
      <p:sp>
        <p:nvSpPr>
          <p:cNvPr id="85" name="文本框 84"/>
          <p:cNvSpPr txBox="1"/>
          <p:nvPr>
            <p:custDataLst>
              <p:tags r:id="rId3"/>
            </p:custDataLst>
          </p:nvPr>
        </p:nvSpPr>
        <p:spPr>
          <a:xfrm>
            <a:off x="826135" y="350520"/>
            <a:ext cx="6096000" cy="431165"/>
          </a:xfrm>
          <a:prstGeom prst="rect">
            <a:avLst/>
          </a:prstGeom>
          <a:noFill/>
        </p:spPr>
        <p:txBody>
          <a:bodyPr wrap="square" rtlCol="0" anchor="t">
            <a:spAutoFit/>
          </a:bodyPr>
          <a:lstStyle/>
          <a:p>
            <a:pPr>
              <a:buClrTx/>
              <a:buSzTx/>
              <a:buFontTx/>
            </a:pPr>
            <a:r>
              <a:rPr kumimoji="1" lang="zh-CN" altLang="en-US" sz="2205" b="1" spc="-78" dirty="0">
                <a:gradFill>
                  <a:gsLst>
                    <a:gs pos="0">
                      <a:srgbClr val="E30000"/>
                    </a:gs>
                    <a:gs pos="100000">
                      <a:srgbClr val="760303"/>
                    </a:gs>
                  </a:gsLst>
                  <a:lin scaled="0"/>
                </a:gradFill>
                <a:effectLst>
                  <a:outerShdw blurRad="38100" dist="25400" dir="5400000" algn="ctr" rotWithShape="0">
                    <a:srgbClr val="6E747A">
                      <a:alpha val="43000"/>
                    </a:srgbClr>
                  </a:outerShdw>
                </a:effectLst>
                <a:latin typeface="思源黑体 CN Bold" panose="020B0800000000000000" charset="-122"/>
                <a:ea typeface="思源黑体 CN Bold" panose="020B0800000000000000" charset="-122"/>
                <a:cs typeface="思源黑体 CN Regular" panose="020B0500000000000000" charset="-122"/>
                <a:sym typeface="+mn-ea"/>
              </a:rPr>
              <a:t>一县一梦想</a:t>
            </a:r>
          </a:p>
        </p:txBody>
      </p:sp>
      <p:sp>
        <p:nvSpPr>
          <p:cNvPr id="3" name="矩形 2"/>
          <p:cNvSpPr/>
          <p:nvPr>
            <p:custDataLst>
              <p:tags r:id="rId4"/>
            </p:custDataLst>
          </p:nvPr>
        </p:nvSpPr>
        <p:spPr>
          <a:xfrm>
            <a:off x="579120" y="410210"/>
            <a:ext cx="108585" cy="387350"/>
          </a:xfrm>
          <a:prstGeom prst="rect">
            <a:avLst/>
          </a:prstGeom>
          <a:gradFill>
            <a:gsLst>
              <a:gs pos="0">
                <a:srgbClr val="E30000"/>
              </a:gs>
              <a:gs pos="100000">
                <a:srgbClr val="76030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思源黑体 CN Regular" panose="020B0500000000000000" charset="-122"/>
              <a:cs typeface="+mn-cs"/>
            </a:endParaRPr>
          </a:p>
        </p:txBody>
      </p:sp>
      <p:grpSp>
        <p:nvGrpSpPr>
          <p:cNvPr id="13" name="组合 12"/>
          <p:cNvGrpSpPr/>
          <p:nvPr/>
        </p:nvGrpSpPr>
        <p:grpSpPr>
          <a:xfrm>
            <a:off x="579120" y="1128395"/>
            <a:ext cx="11107420" cy="5218430"/>
            <a:chOff x="912" y="1418"/>
            <a:chExt cx="17492" cy="8218"/>
          </a:xfrm>
        </p:grpSpPr>
        <p:grpSp>
          <p:nvGrpSpPr>
            <p:cNvPr id="17" name="组合 16"/>
            <p:cNvGrpSpPr/>
            <p:nvPr/>
          </p:nvGrpSpPr>
          <p:grpSpPr>
            <a:xfrm>
              <a:off x="912" y="1418"/>
              <a:ext cx="17492" cy="3652"/>
              <a:chOff x="912" y="1688"/>
              <a:chExt cx="17492" cy="3652"/>
            </a:xfrm>
          </p:grpSpPr>
          <p:sp>
            <p:nvSpPr>
              <p:cNvPr id="6" name="文本框 5"/>
              <p:cNvSpPr txBox="1"/>
              <p:nvPr/>
            </p:nvSpPr>
            <p:spPr>
              <a:xfrm>
                <a:off x="912" y="1688"/>
                <a:ext cx="8562" cy="3652"/>
              </a:xfrm>
              <a:prstGeom prst="rect">
                <a:avLst/>
              </a:prstGeom>
              <a:noFill/>
            </p:spPr>
            <p:txBody>
              <a:bodyPr wrap="square" rtlCol="0">
                <a:spAutoFit/>
              </a:bodyPr>
              <a:lstStyle/>
              <a:p>
                <a:pPr>
                  <a:lnSpc>
                    <a:spcPct val="130000"/>
                  </a:lnSpc>
                  <a:spcBef>
                    <a:spcPts val="600"/>
                  </a:spcBef>
                  <a:spcAft>
                    <a:spcPts val="600"/>
                  </a:spcAft>
                </a:pPr>
                <a:r>
                  <a:rPr lang="zh-CN" altLang="en-US" sz="1600" b="1"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rPr>
                  <a:t>江西省宜春市奉新县</a:t>
                </a:r>
              </a:p>
              <a:p>
                <a:pPr>
                  <a:lnSpc>
                    <a:spcPct val="130000"/>
                  </a:lnSpc>
                  <a:spcBef>
                    <a:spcPts val="600"/>
                  </a:spcBef>
                  <a:spcAft>
                    <a:spcPts val="600"/>
                  </a:spcAft>
                </a:pPr>
                <a:r>
                  <a:rPr lang="zh-CN" altLang="en-US" sz="1600"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rPr>
                  <a:t>继</a:t>
                </a:r>
                <a:r>
                  <a:rPr lang="en-US" altLang="zh-CN" sz="1600"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rPr>
                  <a:t>2024</a:t>
                </a:r>
                <a:r>
                  <a:rPr lang="zh-CN" altLang="en-US" sz="1600"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rPr>
                  <a:t>年10月的运动梦想课和飞盘培训后，奉新县的体育老师们持续带领孩子们实践素养体育课程。</a:t>
                </a:r>
              </a:p>
              <a:p>
                <a:pPr>
                  <a:lnSpc>
                    <a:spcPct val="130000"/>
                  </a:lnSpc>
                  <a:spcBef>
                    <a:spcPts val="600"/>
                  </a:spcBef>
                  <a:spcAft>
                    <a:spcPts val="600"/>
                  </a:spcAft>
                </a:pPr>
                <a:r>
                  <a:rPr lang="zh-CN" altLang="en-US" sz="1600"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rPr>
                  <a:t>在日常体育课上，孩子们借助趣味小器械，充分体会运动带来的快乐。通过“以赛代联”的形式，在草坪操场上开展飞盘比赛。</a:t>
                </a:r>
              </a:p>
            </p:txBody>
          </p:sp>
          <p:pic>
            <p:nvPicPr>
              <p:cNvPr id="7" name="图片 6" descr="图片 1"/>
              <p:cNvPicPr>
                <a:picLocks noChangeAspect="1"/>
              </p:cNvPicPr>
              <p:nvPr/>
            </p:nvPicPr>
            <p:blipFill>
              <a:blip r:embed="rId7">
                <a:lum bright="12000"/>
              </a:blip>
              <a:stretch>
                <a:fillRect/>
              </a:stretch>
            </p:blipFill>
            <p:spPr>
              <a:xfrm>
                <a:off x="14367" y="2000"/>
                <a:ext cx="4037" cy="3027"/>
              </a:xfrm>
              <a:prstGeom prst="rect">
                <a:avLst/>
              </a:prstGeom>
            </p:spPr>
          </p:pic>
          <p:pic>
            <p:nvPicPr>
              <p:cNvPr id="8" name="图片 7" descr="图片 2"/>
              <p:cNvPicPr>
                <a:picLocks noChangeAspect="1"/>
              </p:cNvPicPr>
              <p:nvPr/>
            </p:nvPicPr>
            <p:blipFill>
              <a:blip r:embed="rId8">
                <a:lum bright="6000"/>
              </a:blip>
              <a:stretch>
                <a:fillRect/>
              </a:stretch>
            </p:blipFill>
            <p:spPr>
              <a:xfrm>
                <a:off x="10055" y="2000"/>
                <a:ext cx="4040" cy="3030"/>
              </a:xfrm>
              <a:prstGeom prst="rect">
                <a:avLst/>
              </a:prstGeom>
            </p:spPr>
          </p:pic>
        </p:grpSp>
        <p:cxnSp>
          <p:nvCxnSpPr>
            <p:cNvPr id="10" name="直接连接符 9"/>
            <p:cNvCxnSpPr/>
            <p:nvPr/>
          </p:nvCxnSpPr>
          <p:spPr>
            <a:xfrm>
              <a:off x="1005" y="5397"/>
              <a:ext cx="17190" cy="0"/>
            </a:xfrm>
            <a:prstGeom prst="line">
              <a:avLst/>
            </a:prstGeom>
            <a:ln w="6350" cap="flat" cmpd="sng" algn="ctr">
              <a:solidFill>
                <a:srgbClr val="C00000"/>
              </a:solidFill>
              <a:prstDash val="dash"/>
              <a:miter lim="800000"/>
            </a:ln>
          </p:spPr>
          <p:style>
            <a:lnRef idx="0">
              <a:schemeClr val="accent1"/>
            </a:lnRef>
            <a:fillRef idx="0">
              <a:srgbClr val="FFFFFF"/>
            </a:fillRef>
            <a:effectRef idx="0">
              <a:srgbClr val="FFFFFF"/>
            </a:effectRef>
            <a:fontRef idx="minor">
              <a:schemeClr val="tx1"/>
            </a:fontRef>
          </p:style>
        </p:cxnSp>
        <p:grpSp>
          <p:nvGrpSpPr>
            <p:cNvPr id="12" name="组合 11"/>
            <p:cNvGrpSpPr/>
            <p:nvPr/>
          </p:nvGrpSpPr>
          <p:grpSpPr>
            <a:xfrm>
              <a:off x="912" y="5724"/>
              <a:ext cx="17491" cy="3912"/>
              <a:chOff x="912" y="5723"/>
              <a:chExt cx="17491" cy="3912"/>
            </a:xfrm>
          </p:grpSpPr>
          <p:sp>
            <p:nvSpPr>
              <p:cNvPr id="2" name="文本框 1"/>
              <p:cNvSpPr txBox="1"/>
              <p:nvPr/>
            </p:nvSpPr>
            <p:spPr>
              <a:xfrm>
                <a:off x="912" y="5723"/>
                <a:ext cx="8562" cy="3913"/>
              </a:xfrm>
              <a:prstGeom prst="rect">
                <a:avLst/>
              </a:prstGeom>
              <a:noFill/>
            </p:spPr>
            <p:txBody>
              <a:bodyPr wrap="square" rtlCol="0">
                <a:spAutoFit/>
              </a:bodyPr>
              <a:lstStyle/>
              <a:p>
                <a:pPr>
                  <a:lnSpc>
                    <a:spcPct val="130000"/>
                  </a:lnSpc>
                  <a:spcBef>
                    <a:spcPts val="600"/>
                  </a:spcBef>
                  <a:spcAft>
                    <a:spcPts val="600"/>
                  </a:spcAft>
                </a:pPr>
                <a:r>
                  <a:rPr lang="zh-CN" altLang="en-US" sz="1600" b="1"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rPr>
                  <a:t>新疆维吾尔自治区巴音郭楞蒙古自治州且末县</a:t>
                </a:r>
              </a:p>
              <a:p>
                <a:pPr>
                  <a:lnSpc>
                    <a:spcPct val="130000"/>
                  </a:lnSpc>
                  <a:spcBef>
                    <a:spcPts val="600"/>
                  </a:spcBef>
                  <a:spcAft>
                    <a:spcPts val="600"/>
                  </a:spcAft>
                </a:pPr>
                <a:r>
                  <a:rPr lang="zh-CN" altLang="en-US" sz="1600"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rPr>
                  <a:t>位于塔克拉玛干沙漠深处的且末县，作为</a:t>
                </a:r>
                <a:r>
                  <a:rPr lang="en-US" altLang="zh-CN" sz="1600"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rPr>
                  <a:t>“</a:t>
                </a:r>
                <a:r>
                  <a:rPr lang="zh-CN" altLang="en-US" sz="1600"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rPr>
                  <a:t>一县一梦想</a:t>
                </a:r>
                <a:r>
                  <a:rPr lang="en-US" altLang="zh-CN" sz="1600"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rPr>
                  <a:t>”</a:t>
                </a:r>
                <a:r>
                  <a:rPr lang="zh-CN" altLang="en-US" sz="1600"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rPr>
                  <a:t>项目县，体育老师们在《运动梦想课》上带领孩子们体验趣味游戏。新疆维吾尔自治区巴音郭楞蒙古自治州且末县第一小学的刘老师带着孩子们</a:t>
                </a:r>
                <a:r>
                  <a:rPr lang="en-US" altLang="zh-CN" sz="1600"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rPr>
                  <a:t>“</a:t>
                </a:r>
                <a:r>
                  <a:rPr lang="zh-CN" altLang="en-US" sz="1600"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rPr>
                  <a:t>学毛毛虫走路</a:t>
                </a:r>
                <a:r>
                  <a:rPr lang="en-US" altLang="zh-CN" sz="1600"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rPr>
                  <a:t>”</a:t>
                </a:r>
                <a:r>
                  <a:rPr lang="zh-CN" altLang="en-US" sz="1600"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rPr>
                  <a:t>，低年级孩子们在锻炼身体的同时笑得不亦乐乎，既增强了体质，又收获了快乐。</a:t>
                </a:r>
              </a:p>
            </p:txBody>
          </p:sp>
          <p:grpSp>
            <p:nvGrpSpPr>
              <p:cNvPr id="11" name="组合 10"/>
              <p:cNvGrpSpPr/>
              <p:nvPr/>
            </p:nvGrpSpPr>
            <p:grpSpPr>
              <a:xfrm>
                <a:off x="10055" y="6165"/>
                <a:ext cx="8348" cy="3030"/>
                <a:chOff x="10055" y="6035"/>
                <a:chExt cx="8348" cy="3030"/>
              </a:xfrm>
            </p:grpSpPr>
            <p:pic>
              <p:nvPicPr>
                <p:cNvPr id="5" name="图片 4" descr="E:/1.14（11-12月简报）/一县一梦想 2024 年 12 月月报/图片 6.png图片 6"/>
                <p:cNvPicPr>
                  <a:picLocks noChangeAspect="1"/>
                </p:cNvPicPr>
                <p:nvPr/>
              </p:nvPicPr>
              <p:blipFill>
                <a:blip r:embed="rId9">
                  <a:lum bright="12000"/>
                </a:blip>
                <a:srcRect l="33" r="33"/>
                <a:stretch>
                  <a:fillRect/>
                </a:stretch>
              </p:blipFill>
              <p:spPr>
                <a:xfrm>
                  <a:off x="14367" y="6035"/>
                  <a:ext cx="4037" cy="3027"/>
                </a:xfrm>
                <a:prstGeom prst="rect">
                  <a:avLst/>
                </a:prstGeom>
              </p:spPr>
            </p:pic>
            <p:pic>
              <p:nvPicPr>
                <p:cNvPr id="9" name="图片 8" descr="E:/1.14（11-12月简报）/一县一梦想 2024 年 12 月月报/图片 5.png图片 5"/>
                <p:cNvPicPr>
                  <a:picLocks noChangeAspect="1"/>
                </p:cNvPicPr>
                <p:nvPr/>
              </p:nvPicPr>
              <p:blipFill>
                <a:blip r:embed="rId10">
                  <a:lum bright="6000"/>
                </a:blip>
                <a:srcRect l="50" r="50"/>
                <a:stretch>
                  <a:fillRect/>
                </a:stretch>
              </p:blipFill>
              <p:spPr>
                <a:xfrm>
                  <a:off x="10055" y="6035"/>
                  <a:ext cx="4040" cy="3030"/>
                </a:xfrm>
                <a:prstGeom prst="rect">
                  <a:avLst/>
                </a:prstGeom>
              </p:spPr>
            </p:pic>
          </p:grpSp>
        </p:grpSp>
      </p:grpSp>
    </p:spTree>
    <p:custDataLst>
      <p:tags r:id="rId1"/>
    </p:custData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4" name="同侧圆角矩形 3"/>
          <p:cNvSpPr/>
          <p:nvPr>
            <p:custDataLst>
              <p:tags r:id="rId2"/>
            </p:custDataLst>
          </p:nvPr>
        </p:nvSpPr>
        <p:spPr>
          <a:xfrm flipV="1">
            <a:off x="11189970" y="0"/>
            <a:ext cx="489585" cy="893445"/>
          </a:xfrm>
          <a:prstGeom prst="round2SameRect">
            <a:avLst>
              <a:gd name="adj1" fmla="val 22827"/>
              <a:gd name="adj2" fmla="val 0"/>
            </a:avLst>
          </a:prstGeom>
          <a:gradFill>
            <a:gsLst>
              <a:gs pos="100000">
                <a:srgbClr val="EEC988"/>
              </a:gs>
              <a:gs pos="0">
                <a:srgbClr val="CB954D"/>
              </a:gs>
            </a:gsLst>
            <a:lin scaled="1"/>
          </a:gradFill>
          <a:ln>
            <a:noFill/>
          </a:ln>
        </p:spPr>
        <p:style>
          <a:lnRef idx="2">
            <a:srgbClr val="2ACCC8">
              <a:shade val="50000"/>
            </a:srgbClr>
          </a:lnRef>
          <a:fillRef idx="1">
            <a:srgbClr val="2ACCC8"/>
          </a:fillRef>
          <a:effectRef idx="0">
            <a:srgbClr val="2ACCC8"/>
          </a:effectRef>
          <a:fontRef idx="minor">
            <a:srgbClr val="FFFFFF"/>
          </a:fontRef>
        </p:style>
        <p:txBody>
          <a:bodyPr rtlCol="0" anchor="ctr"/>
          <a:lstStyle/>
          <a:p>
            <a:pPr algn="ctr"/>
            <a:endParaRPr lang="zh-CN" altLang="en-US"/>
          </a:p>
        </p:txBody>
      </p:sp>
      <p:sp>
        <p:nvSpPr>
          <p:cNvPr id="85" name="文本框 84"/>
          <p:cNvSpPr txBox="1"/>
          <p:nvPr>
            <p:custDataLst>
              <p:tags r:id="rId3"/>
            </p:custDataLst>
          </p:nvPr>
        </p:nvSpPr>
        <p:spPr>
          <a:xfrm>
            <a:off x="826135" y="350520"/>
            <a:ext cx="6096000" cy="431165"/>
          </a:xfrm>
          <a:prstGeom prst="rect">
            <a:avLst/>
          </a:prstGeom>
          <a:noFill/>
        </p:spPr>
        <p:txBody>
          <a:bodyPr wrap="square" rtlCol="0" anchor="t">
            <a:spAutoFit/>
          </a:bodyPr>
          <a:lstStyle/>
          <a:p>
            <a:pPr>
              <a:buClrTx/>
              <a:buSzTx/>
              <a:buFontTx/>
            </a:pPr>
            <a:r>
              <a:rPr kumimoji="1" lang="zh-CN" altLang="en-US" sz="2205" b="1" spc="-78" dirty="0">
                <a:gradFill>
                  <a:gsLst>
                    <a:gs pos="0">
                      <a:srgbClr val="E30000"/>
                    </a:gs>
                    <a:gs pos="100000">
                      <a:srgbClr val="760303"/>
                    </a:gs>
                  </a:gsLst>
                  <a:lin scaled="0"/>
                </a:gradFill>
                <a:effectLst>
                  <a:outerShdw blurRad="38100" dist="25400" dir="5400000" algn="ctr" rotWithShape="0">
                    <a:srgbClr val="6E747A">
                      <a:alpha val="43000"/>
                    </a:srgbClr>
                  </a:outerShdw>
                </a:effectLst>
                <a:latin typeface="思源黑体 CN Bold" panose="020B0800000000000000" charset="-122"/>
                <a:ea typeface="思源黑体 CN Bold" panose="020B0800000000000000" charset="-122"/>
                <a:cs typeface="思源黑体 CN Regular" panose="020B0500000000000000" charset="-122"/>
                <a:sym typeface="+mn-ea"/>
              </a:rPr>
              <a:t>一县一梦想</a:t>
            </a:r>
          </a:p>
        </p:txBody>
      </p:sp>
      <p:sp>
        <p:nvSpPr>
          <p:cNvPr id="3" name="矩形 2"/>
          <p:cNvSpPr/>
          <p:nvPr>
            <p:custDataLst>
              <p:tags r:id="rId4"/>
            </p:custDataLst>
          </p:nvPr>
        </p:nvSpPr>
        <p:spPr>
          <a:xfrm>
            <a:off x="579120" y="410210"/>
            <a:ext cx="108585" cy="387350"/>
          </a:xfrm>
          <a:prstGeom prst="rect">
            <a:avLst/>
          </a:prstGeom>
          <a:gradFill>
            <a:gsLst>
              <a:gs pos="0">
                <a:srgbClr val="E30000"/>
              </a:gs>
              <a:gs pos="100000">
                <a:srgbClr val="76030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思源黑体 CN Regular" panose="020B0500000000000000" charset="-122"/>
              <a:cs typeface="+mn-cs"/>
            </a:endParaRPr>
          </a:p>
        </p:txBody>
      </p:sp>
      <p:sp>
        <p:nvSpPr>
          <p:cNvPr id="14" name="文本框 13"/>
          <p:cNvSpPr txBox="1"/>
          <p:nvPr/>
        </p:nvSpPr>
        <p:spPr>
          <a:xfrm>
            <a:off x="579120" y="1138555"/>
            <a:ext cx="10611485" cy="2164715"/>
          </a:xfrm>
          <a:prstGeom prst="rect">
            <a:avLst/>
          </a:prstGeom>
          <a:noFill/>
        </p:spPr>
        <p:txBody>
          <a:bodyPr wrap="square" rtlCol="0">
            <a:spAutoFit/>
          </a:bodyPr>
          <a:lstStyle/>
          <a:p>
            <a:pPr>
              <a:lnSpc>
                <a:spcPct val="130000"/>
              </a:lnSpc>
              <a:spcBef>
                <a:spcPts val="600"/>
              </a:spcBef>
              <a:spcAft>
                <a:spcPts val="600"/>
              </a:spcAft>
            </a:pPr>
            <a:r>
              <a:rPr lang="zh-CN" altLang="en-US" sz="1600" b="1"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rPr>
              <a:t>黑龙江省齐齐哈尔市泰来县</a:t>
            </a:r>
          </a:p>
          <a:p>
            <a:pPr>
              <a:lnSpc>
                <a:spcPct val="130000"/>
              </a:lnSpc>
              <a:spcBef>
                <a:spcPts val="600"/>
              </a:spcBef>
              <a:spcAft>
                <a:spcPts val="600"/>
              </a:spcAft>
            </a:pPr>
            <a:r>
              <a:rPr lang="zh-CN" altLang="en-US" sz="1600"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rPr>
              <a:t>爱心捐赠方</a:t>
            </a:r>
            <a:r>
              <a:rPr lang="en-US" altLang="zh-CN" sz="1600"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rPr>
              <a:t>ECCO</a:t>
            </a:r>
            <a:r>
              <a:rPr lang="zh-CN" altLang="en-US" sz="1600"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rPr>
              <a:t>支持的泰来县老师们本学期扎实开展课程。尽管东北已进入零下环境，老师们在室内体育场带领孩子们进行小组配合、团队比赛。黑龙江省齐齐哈尔市泰来县实验小学的高老师表示，器材的多种变化和玩法给孩子们带来新奇体验，有效调动了孩子们体育课的参与积极性。经过多次练习，学生的协调性和小组配合能力明显增强，希望运动梦想课能帮助孩子们摆脱</a:t>
            </a:r>
            <a:r>
              <a:rPr lang="en-US" altLang="zh-CN" sz="1600"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rPr>
              <a:t>“</a:t>
            </a:r>
            <a:r>
              <a:rPr lang="zh-CN" altLang="en-US" sz="1600"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rPr>
              <a:t>小胖墩</a:t>
            </a:r>
            <a:r>
              <a:rPr lang="en-US" altLang="zh-CN" sz="1600"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rPr>
              <a:t>”</a:t>
            </a:r>
            <a:r>
              <a:rPr lang="zh-CN" altLang="en-US" sz="1600"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rPr>
              <a:t>和</a:t>
            </a:r>
            <a:r>
              <a:rPr lang="en-US" altLang="zh-CN" sz="1600"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rPr>
              <a:t>“</a:t>
            </a:r>
            <a:r>
              <a:rPr lang="zh-CN" altLang="en-US" sz="1600"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rPr>
              <a:t>小眼镜</a:t>
            </a:r>
            <a:r>
              <a:rPr lang="en-US" altLang="zh-CN" sz="1600"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rPr>
              <a:t>”</a:t>
            </a:r>
            <a:r>
              <a:rPr lang="zh-CN" altLang="en-US" sz="1600"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rPr>
              <a:t>，拥有更健康的心灵和体魄。</a:t>
            </a:r>
          </a:p>
        </p:txBody>
      </p:sp>
      <p:pic>
        <p:nvPicPr>
          <p:cNvPr id="15" name="图片 14" descr="C:/Users/Lenovo/Desktop/wdnK52JnszZjLYlzU9afBfZhRhIWlzOfZmYTSJTt.jpgwdnK52JnszZjLYlzU9afBfZhRhIWlzOfZmYTSJTt"/>
          <p:cNvPicPr>
            <a:picLocks noChangeAspect="1"/>
          </p:cNvPicPr>
          <p:nvPr/>
        </p:nvPicPr>
        <p:blipFill>
          <a:blip r:embed="rId7">
            <a:lum bright="12000"/>
          </a:blip>
          <a:srcRect l="10" r="10"/>
          <a:stretch>
            <a:fillRect/>
          </a:stretch>
        </p:blipFill>
        <p:spPr>
          <a:xfrm>
            <a:off x="6573520" y="3479165"/>
            <a:ext cx="4138930" cy="3104515"/>
          </a:xfrm>
          <a:prstGeom prst="rect">
            <a:avLst/>
          </a:prstGeom>
        </p:spPr>
      </p:pic>
      <p:pic>
        <p:nvPicPr>
          <p:cNvPr id="16" name="图片 15" descr="C:/Users/Lenovo/Desktop/GFLEYu4jJ7rLpEMTBGP60PRx8QRGttVHTbrjNqeS.jpgGFLEYu4jJ7rLpEMTBGP60PRx8QRGttVHTbrjNqeS"/>
          <p:cNvPicPr>
            <a:picLocks noChangeAspect="1"/>
          </p:cNvPicPr>
          <p:nvPr/>
        </p:nvPicPr>
        <p:blipFill>
          <a:blip r:embed="rId8">
            <a:lum bright="12000"/>
          </a:blip>
          <a:srcRect l="12405" r="12405"/>
          <a:stretch>
            <a:fillRect/>
          </a:stretch>
        </p:blipFill>
        <p:spPr>
          <a:xfrm>
            <a:off x="1480185" y="3479165"/>
            <a:ext cx="4138930" cy="3104515"/>
          </a:xfrm>
          <a:prstGeom prst="rect">
            <a:avLst/>
          </a:prstGeom>
        </p:spPr>
      </p:pic>
    </p:spTree>
    <p:custDataLst>
      <p:tags r:id="rId1"/>
    </p:custData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1"/>
          <a:stretch>
            <a:fillRect/>
          </a:stretch>
        </a:blipFill>
        <a:effectLst/>
      </p:bgPr>
    </p:bg>
    <p:spTree>
      <p:nvGrpSpPr>
        <p:cNvPr id="1" name=""/>
        <p:cNvGrpSpPr/>
        <p:nvPr/>
      </p:nvGrpSpPr>
      <p:grpSpPr>
        <a:xfrm>
          <a:off x="0" y="0"/>
          <a:ext cx="0" cy="0"/>
          <a:chOff x="0" y="0"/>
          <a:chExt cx="0" cy="0"/>
        </a:xfrm>
      </p:grpSpPr>
      <p:sp>
        <p:nvSpPr>
          <p:cNvPr id="85" name="文本框 84"/>
          <p:cNvSpPr txBox="1"/>
          <p:nvPr>
            <p:custDataLst>
              <p:tags r:id="rId2"/>
            </p:custDataLst>
          </p:nvPr>
        </p:nvSpPr>
        <p:spPr>
          <a:xfrm>
            <a:off x="826135" y="350520"/>
            <a:ext cx="6096000" cy="43116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205" b="1" i="0" u="none" strike="noStrike" kern="1200" cap="none" spc="-78" normalizeH="0" baseline="0" noProof="0" dirty="0">
                <a:ln>
                  <a:noFill/>
                </a:ln>
                <a:gradFill>
                  <a:gsLst>
                    <a:gs pos="0">
                      <a:srgbClr val="E30000"/>
                    </a:gs>
                    <a:gs pos="100000">
                      <a:srgbClr val="760303"/>
                    </a:gs>
                  </a:gsLst>
                  <a:lin scaled="0"/>
                </a:gradFill>
                <a:effectLst>
                  <a:outerShdw blurRad="38100" dist="25400" dir="5400000" algn="ctr" rotWithShape="0">
                    <a:srgbClr val="6E747A">
                      <a:alpha val="43000"/>
                    </a:srgbClr>
                  </a:outerShdw>
                </a:effectLst>
                <a:uLnTx/>
                <a:uFillTx/>
                <a:latin typeface="思源黑体 CN Bold" panose="020B0800000000000000" charset="-122"/>
                <a:ea typeface="思源黑体 CN Bold" panose="020B0800000000000000" charset="-122"/>
                <a:cs typeface="思源黑体 CN Regular" panose="020B0500000000000000" charset="-122"/>
                <a:sym typeface="+mn-ea"/>
              </a:rPr>
              <a:t>运动梦想团</a:t>
            </a:r>
          </a:p>
        </p:txBody>
      </p:sp>
      <p:sp>
        <p:nvSpPr>
          <p:cNvPr id="3" name="矩形 2"/>
          <p:cNvSpPr/>
          <p:nvPr>
            <p:custDataLst>
              <p:tags r:id="rId3"/>
            </p:custDataLst>
          </p:nvPr>
        </p:nvSpPr>
        <p:spPr>
          <a:xfrm>
            <a:off x="579120" y="410210"/>
            <a:ext cx="108585" cy="387350"/>
          </a:xfrm>
          <a:prstGeom prst="rect">
            <a:avLst/>
          </a:prstGeom>
          <a:gradFill>
            <a:gsLst>
              <a:gs pos="0">
                <a:srgbClr val="E30000"/>
              </a:gs>
              <a:gs pos="100000">
                <a:srgbClr val="76030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思源黑体 CN Regular" panose="020B0500000000000000" charset="-122"/>
              <a:cs typeface="+mn-cs"/>
            </a:endParaRPr>
          </a:p>
        </p:txBody>
      </p:sp>
      <p:sp>
        <p:nvSpPr>
          <p:cNvPr id="2" name="同侧圆角矩形 1"/>
          <p:cNvSpPr/>
          <p:nvPr>
            <p:custDataLst>
              <p:tags r:id="rId4"/>
            </p:custDataLst>
          </p:nvPr>
        </p:nvSpPr>
        <p:spPr>
          <a:xfrm flipV="1">
            <a:off x="11189970" y="0"/>
            <a:ext cx="489585" cy="893445"/>
          </a:xfrm>
          <a:prstGeom prst="round2SameRect">
            <a:avLst>
              <a:gd name="adj1" fmla="val 22827"/>
              <a:gd name="adj2" fmla="val 0"/>
            </a:avLst>
          </a:prstGeom>
          <a:gradFill>
            <a:gsLst>
              <a:gs pos="100000">
                <a:srgbClr val="EEC988"/>
              </a:gs>
              <a:gs pos="0">
                <a:srgbClr val="CB954D"/>
              </a:gs>
            </a:gsLst>
            <a:lin scaled="1"/>
          </a:gradFill>
          <a:ln>
            <a:noFill/>
          </a:ln>
        </p:spPr>
        <p:style>
          <a:lnRef idx="2">
            <a:srgbClr val="2ACCC8">
              <a:shade val="50000"/>
            </a:srgbClr>
          </a:lnRef>
          <a:fillRef idx="1">
            <a:srgbClr val="2ACCC8"/>
          </a:fillRef>
          <a:effectRef idx="0">
            <a:srgbClr val="2ACCC8"/>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cxnSp>
        <p:nvCxnSpPr>
          <p:cNvPr id="30" name="直接连接符 26"/>
          <p:cNvCxnSpPr/>
          <p:nvPr>
            <p:custDataLst>
              <p:tags r:id="rId5"/>
            </p:custDataLst>
          </p:nvPr>
        </p:nvCxnSpPr>
        <p:spPr>
          <a:xfrm>
            <a:off x="462915" y="5487035"/>
            <a:ext cx="11317605" cy="0"/>
          </a:xfrm>
          <a:prstGeom prst="line">
            <a:avLst/>
          </a:prstGeom>
        </p:spPr>
        <p:style>
          <a:lnRef idx="1">
            <a:schemeClr val="accent3"/>
          </a:lnRef>
          <a:fillRef idx="0">
            <a:schemeClr val="accent3"/>
          </a:fillRef>
          <a:effectRef idx="0">
            <a:schemeClr val="accent3"/>
          </a:effectRef>
          <a:fontRef idx="minor">
            <a:schemeClr val="tx1"/>
          </a:fontRef>
        </p:style>
      </p:cxnSp>
      <p:sp>
        <p:nvSpPr>
          <p:cNvPr id="31" name="文本框 30"/>
          <p:cNvSpPr txBox="1"/>
          <p:nvPr>
            <p:custDataLst>
              <p:tags r:id="rId6"/>
            </p:custDataLst>
          </p:nvPr>
        </p:nvSpPr>
        <p:spPr>
          <a:xfrm>
            <a:off x="462915" y="5699760"/>
            <a:ext cx="11318875" cy="414655"/>
          </a:xfrm>
          <a:prstGeom prst="rect">
            <a:avLst/>
          </a:prstGeom>
          <a:noFill/>
        </p:spPr>
        <p:txBody>
          <a:bodyPr wrap="square" rtlCol="0" anchor="t">
            <a:noAutofit/>
          </a:bodyPr>
          <a:lstStyle/>
          <a:p>
            <a:pPr>
              <a:lnSpc>
                <a:spcPct val="130000"/>
              </a:lnSpc>
              <a:spcBef>
                <a:spcPts val="600"/>
              </a:spcBef>
              <a:spcAft>
                <a:spcPts val="600"/>
              </a:spcAft>
            </a:pPr>
            <a:r>
              <a:rPr lang="zh-CN" altLang="en-US" sz="1600" b="1"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sym typeface="+mn-ea"/>
              </a:rPr>
              <a:t>截至</a:t>
            </a:r>
            <a:r>
              <a:rPr lang="en-US" altLang="zh-CN" sz="1600" b="1"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sym typeface="+mn-ea"/>
              </a:rPr>
              <a:t>2024</a:t>
            </a:r>
            <a:r>
              <a:rPr lang="zh-CN" altLang="en-US" sz="1600" b="1"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sym typeface="+mn-ea"/>
              </a:rPr>
              <a:t>年</a:t>
            </a:r>
            <a:r>
              <a:rPr lang="en-US" altLang="zh-CN" sz="1600" b="1"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sym typeface="+mn-ea"/>
              </a:rPr>
              <a:t>12</a:t>
            </a:r>
            <a:r>
              <a:rPr lang="zh-CN" altLang="en-US" sz="1600" b="1"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sym typeface="+mn-ea"/>
              </a:rPr>
              <a:t>月</a:t>
            </a:r>
            <a:r>
              <a:rPr lang="en-US" altLang="zh-CN" sz="1600" b="1"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sym typeface="+mn-ea"/>
              </a:rPr>
              <a:t>31</a:t>
            </a:r>
            <a:r>
              <a:rPr lang="zh-CN" altLang="en-US" sz="1600" b="1"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sym typeface="+mn-ea"/>
              </a:rPr>
              <a:t>日，运动梦想团组建</a:t>
            </a:r>
            <a:r>
              <a:rPr lang="en-US" altLang="zh-CN" sz="1600" b="1"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sym typeface="+mn-ea"/>
              </a:rPr>
              <a:t>21</a:t>
            </a:r>
            <a:r>
              <a:rPr lang="zh-CN" altLang="en-US" sz="1600" b="1"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sym typeface="+mn-ea"/>
              </a:rPr>
              <a:t>个团（</a:t>
            </a:r>
            <a:r>
              <a:rPr lang="en-US" altLang="zh-CN" sz="1600" b="1"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sym typeface="+mn-ea"/>
              </a:rPr>
              <a:t>68</a:t>
            </a:r>
            <a:r>
              <a:rPr lang="zh-CN" altLang="en-US" sz="1600" b="1"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sym typeface="+mn-ea"/>
              </a:rPr>
              <a:t>支队伍，</a:t>
            </a:r>
            <a:r>
              <a:rPr lang="en-US" altLang="zh-CN" sz="1600" b="1"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sym typeface="+mn-ea"/>
              </a:rPr>
              <a:t>415</a:t>
            </a:r>
            <a:r>
              <a:rPr lang="zh-CN" altLang="en-US" sz="1600" b="1"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sym typeface="+mn-ea"/>
              </a:rPr>
              <a:t>所学校），团单位活动经费报销</a:t>
            </a:r>
            <a:r>
              <a:rPr lang="en-US" altLang="zh-CN" sz="1600" b="1"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sym typeface="+mn-ea"/>
              </a:rPr>
              <a:t>29</a:t>
            </a:r>
            <a:r>
              <a:rPr lang="zh-CN" altLang="en-US" sz="1600" b="1"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sym typeface="+mn-ea"/>
              </a:rPr>
              <a:t>次</a:t>
            </a:r>
            <a:r>
              <a:rPr lang="zh-CN" sz="1600" b="1" spc="150" dirty="0">
                <a:solidFill>
                  <a:schemeClr val="dk1"/>
                </a:solidFill>
                <a:latin typeface="思源黑体 CN Regular" panose="020B0500000000000000" charset="-122"/>
                <a:ea typeface="思源黑体 CN Regular" panose="020B0500000000000000" charset="-122"/>
                <a:cs typeface="思源黑体 CN Regular" panose="020B0500000000000000" charset="-122"/>
                <a:sym typeface="+mn-ea"/>
              </a:rPr>
              <a:t>。</a:t>
            </a:r>
            <a:endParaRPr lang="zh-CN" sz="1600" spc="150" dirty="0">
              <a:solidFill>
                <a:schemeClr val="tx1"/>
              </a:solidFill>
              <a:effectLst/>
              <a:uFillTx/>
              <a:latin typeface="思源黑体 CN Regular" panose="020B0500000000000000" charset="-122"/>
              <a:ea typeface="思源黑体 CN Regular" panose="020B0500000000000000" charset="-122"/>
              <a:cs typeface="思源黑体 CN Regular" panose="020B0500000000000000" charset="-122"/>
              <a:sym typeface="思源黑体 CN Regular" panose="020B0500000000000000" charset="-122"/>
            </a:endParaRPr>
          </a:p>
        </p:txBody>
      </p:sp>
      <p:cxnSp>
        <p:nvCxnSpPr>
          <p:cNvPr id="35" name="直接连接符 8"/>
          <p:cNvCxnSpPr/>
          <p:nvPr>
            <p:custDataLst>
              <p:tags r:id="rId7"/>
            </p:custDataLst>
          </p:nvPr>
        </p:nvCxnSpPr>
        <p:spPr>
          <a:xfrm>
            <a:off x="462915" y="6327140"/>
            <a:ext cx="11317605" cy="0"/>
          </a:xfrm>
          <a:prstGeom prst="line">
            <a:avLst/>
          </a:prstGeom>
        </p:spPr>
        <p:style>
          <a:lnRef idx="1">
            <a:schemeClr val="accent3"/>
          </a:lnRef>
          <a:fillRef idx="0">
            <a:schemeClr val="accent3"/>
          </a:fillRef>
          <a:effectRef idx="0">
            <a:schemeClr val="accent3"/>
          </a:effectRef>
          <a:fontRef idx="minor">
            <a:schemeClr val="tx1"/>
          </a:fontRef>
        </p:style>
      </p:cxnSp>
      <p:graphicFrame>
        <p:nvGraphicFramePr>
          <p:cNvPr id="4" name="表格 3"/>
          <p:cNvGraphicFramePr/>
          <p:nvPr>
            <p:custDataLst>
              <p:tags r:id="rId8"/>
            </p:custDataLst>
          </p:nvPr>
        </p:nvGraphicFramePr>
        <p:xfrm>
          <a:off x="2567305" y="884555"/>
          <a:ext cx="6530975" cy="4316730"/>
        </p:xfrm>
        <a:graphic>
          <a:graphicData uri="http://schemas.openxmlformats.org/drawingml/2006/table">
            <a:tbl>
              <a:tblPr firstRow="1" bandRow="1">
                <a:tableStyleId>{B88407EB-D14C-46B0-B371-A47AE0BFABC1}</a:tableStyleId>
              </a:tblPr>
              <a:tblGrid>
                <a:gridCol w="1129665">
                  <a:extLst>
                    <a:ext uri="{9D8B030D-6E8A-4147-A177-3AD203B41FA5}">
                      <a16:colId xmlns:a16="http://schemas.microsoft.com/office/drawing/2014/main" val="20000"/>
                    </a:ext>
                  </a:extLst>
                </a:gridCol>
                <a:gridCol w="3141345">
                  <a:extLst>
                    <a:ext uri="{9D8B030D-6E8A-4147-A177-3AD203B41FA5}">
                      <a16:colId xmlns:a16="http://schemas.microsoft.com/office/drawing/2014/main" val="20001"/>
                    </a:ext>
                  </a:extLst>
                </a:gridCol>
                <a:gridCol w="1130300">
                  <a:extLst>
                    <a:ext uri="{9D8B030D-6E8A-4147-A177-3AD203B41FA5}">
                      <a16:colId xmlns:a16="http://schemas.microsoft.com/office/drawing/2014/main" val="20002"/>
                    </a:ext>
                  </a:extLst>
                </a:gridCol>
                <a:gridCol w="1129665">
                  <a:extLst>
                    <a:ext uri="{9D8B030D-6E8A-4147-A177-3AD203B41FA5}">
                      <a16:colId xmlns:a16="http://schemas.microsoft.com/office/drawing/2014/main" val="20003"/>
                    </a:ext>
                  </a:extLst>
                </a:gridCol>
              </a:tblGrid>
              <a:tr h="196215">
                <a:tc>
                  <a:txBody>
                    <a:bodyPr/>
                    <a:lstStyle/>
                    <a:p>
                      <a:pPr algn="ctr" fontAlgn="ctr"/>
                      <a:r>
                        <a:rPr lang="zh-CN" altLang="en-US" sz="1100"/>
                        <a:t>所属省份</a:t>
                      </a:r>
                    </a:p>
                  </a:txBody>
                  <a:tcPr marL="6667" marR="6667" marT="6667" marB="0" anchor="ctr"/>
                </a:tc>
                <a:tc>
                  <a:txBody>
                    <a:bodyPr/>
                    <a:lstStyle/>
                    <a:p>
                      <a:pPr algn="ctr" fontAlgn="ctr"/>
                      <a:r>
                        <a:rPr lang="zh-CN" altLang="en-US" sz="1100"/>
                        <a:t>运动梦想团</a:t>
                      </a:r>
                    </a:p>
                  </a:txBody>
                  <a:tcPr marL="6667" marR="6667" marT="6667" marB="0" anchor="ctr"/>
                </a:tc>
                <a:tc>
                  <a:txBody>
                    <a:bodyPr/>
                    <a:lstStyle/>
                    <a:p>
                      <a:pPr algn="ctr" fontAlgn="ctr"/>
                      <a:r>
                        <a:rPr lang="zh-CN" altLang="en-US" sz="1100"/>
                        <a:t>队伍数量</a:t>
                      </a:r>
                    </a:p>
                  </a:txBody>
                  <a:tcPr marL="6667" marR="6667" marT="6667" marB="0" anchor="ctr"/>
                </a:tc>
                <a:tc>
                  <a:txBody>
                    <a:bodyPr/>
                    <a:lstStyle/>
                    <a:p>
                      <a:pPr algn="ctr" fontAlgn="ctr"/>
                      <a:r>
                        <a:rPr lang="zh-CN" altLang="en-US" sz="1100"/>
                        <a:t>学校数量</a:t>
                      </a:r>
                    </a:p>
                  </a:txBody>
                  <a:tcPr marL="6667" marR="6667" marT="6667" marB="0" anchor="ctr"/>
                </a:tc>
                <a:extLst>
                  <a:ext uri="{0D108BD9-81ED-4DB2-BD59-A6C34878D82A}">
                    <a16:rowId xmlns:a16="http://schemas.microsoft.com/office/drawing/2014/main" val="10000"/>
                  </a:ext>
                </a:extLst>
              </a:tr>
              <a:tr h="196215">
                <a:tc>
                  <a:txBody>
                    <a:bodyPr/>
                    <a:lstStyle/>
                    <a:p>
                      <a:pPr algn="ctr" fontAlgn="ctr"/>
                      <a:r>
                        <a:rPr lang="zh-CN" altLang="en-US" sz="1100"/>
                        <a:t>福建</a:t>
                      </a:r>
                    </a:p>
                  </a:txBody>
                  <a:tcPr marL="6667" marR="6667" marT="6667" marB="0" anchor="ctr"/>
                </a:tc>
                <a:tc>
                  <a:txBody>
                    <a:bodyPr/>
                    <a:lstStyle/>
                    <a:p>
                      <a:pPr algn="ctr" fontAlgn="ctr"/>
                      <a:r>
                        <a:rPr lang="zh-CN" altLang="en-US" sz="1100"/>
                        <a:t>运动梦想团顺昌团</a:t>
                      </a:r>
                    </a:p>
                  </a:txBody>
                  <a:tcPr marL="6667" marR="6667" marT="6667" marB="0" anchor="ctr"/>
                </a:tc>
                <a:tc>
                  <a:txBody>
                    <a:bodyPr/>
                    <a:lstStyle/>
                    <a:p>
                      <a:pPr algn="ctr" fontAlgn="ctr"/>
                      <a:r>
                        <a:rPr lang="en-US" altLang="zh-CN" sz="1100"/>
                        <a:t>4</a:t>
                      </a:r>
                    </a:p>
                  </a:txBody>
                  <a:tcPr marL="6667" marR="6667" marT="6667" marB="0" anchor="ctr"/>
                </a:tc>
                <a:tc>
                  <a:txBody>
                    <a:bodyPr/>
                    <a:lstStyle/>
                    <a:p>
                      <a:pPr algn="ctr" fontAlgn="ctr"/>
                      <a:r>
                        <a:rPr lang="en-US" altLang="zh-CN" sz="1100"/>
                        <a:t>25</a:t>
                      </a:r>
                    </a:p>
                  </a:txBody>
                  <a:tcPr marL="6667" marR="6667" marT="6667" marB="0" anchor="ctr"/>
                </a:tc>
                <a:extLst>
                  <a:ext uri="{0D108BD9-81ED-4DB2-BD59-A6C34878D82A}">
                    <a16:rowId xmlns:a16="http://schemas.microsoft.com/office/drawing/2014/main" val="10001"/>
                  </a:ext>
                </a:extLst>
              </a:tr>
              <a:tr h="196215">
                <a:tc rowSpan="2">
                  <a:txBody>
                    <a:bodyPr/>
                    <a:lstStyle/>
                    <a:p>
                      <a:pPr algn="ctr" fontAlgn="ctr"/>
                      <a:r>
                        <a:rPr lang="zh-CN" altLang="en-US" sz="1100"/>
                        <a:t>贵州</a:t>
                      </a:r>
                    </a:p>
                  </a:txBody>
                  <a:tcPr marL="6667" marR="6667" marT="6667" marB="0" anchor="ctr"/>
                </a:tc>
                <a:tc>
                  <a:txBody>
                    <a:bodyPr/>
                    <a:lstStyle/>
                    <a:p>
                      <a:pPr algn="ctr" fontAlgn="ctr"/>
                      <a:r>
                        <a:rPr lang="zh-CN" altLang="en-US" sz="1100"/>
                        <a:t>运动梦想团江口团</a:t>
                      </a:r>
                    </a:p>
                  </a:txBody>
                  <a:tcPr marL="6667" marR="6667" marT="6667" marB="0" anchor="ctr"/>
                </a:tc>
                <a:tc>
                  <a:txBody>
                    <a:bodyPr/>
                    <a:lstStyle/>
                    <a:p>
                      <a:pPr algn="ctr" fontAlgn="ctr"/>
                      <a:r>
                        <a:rPr lang="en-US" altLang="zh-CN" sz="1100"/>
                        <a:t>3</a:t>
                      </a:r>
                    </a:p>
                  </a:txBody>
                  <a:tcPr marL="6667" marR="6667" marT="6667" marB="0" anchor="ctr"/>
                </a:tc>
                <a:tc>
                  <a:txBody>
                    <a:bodyPr/>
                    <a:lstStyle/>
                    <a:p>
                      <a:pPr algn="ctr" fontAlgn="ctr"/>
                      <a:r>
                        <a:rPr lang="en-US" altLang="zh-CN" sz="1100"/>
                        <a:t>21</a:t>
                      </a:r>
                    </a:p>
                  </a:txBody>
                  <a:tcPr marL="6667" marR="6667" marT="6667" marB="0" anchor="ctr"/>
                </a:tc>
                <a:extLst>
                  <a:ext uri="{0D108BD9-81ED-4DB2-BD59-A6C34878D82A}">
                    <a16:rowId xmlns:a16="http://schemas.microsoft.com/office/drawing/2014/main" val="10002"/>
                  </a:ext>
                </a:extLst>
              </a:tr>
              <a:tr h="196215">
                <a:tc vMerge="1">
                  <a:txBody>
                    <a:bodyPr/>
                    <a:lstStyle/>
                    <a:p>
                      <a:endParaRPr lang="zh-CN"/>
                    </a:p>
                  </a:txBody>
                  <a:tcPr/>
                </a:tc>
                <a:tc>
                  <a:txBody>
                    <a:bodyPr/>
                    <a:lstStyle/>
                    <a:p>
                      <a:pPr algn="ctr" fontAlgn="ctr"/>
                      <a:r>
                        <a:rPr lang="zh-CN" altLang="en-US" sz="1100"/>
                        <a:t>运动梦想团平坝团</a:t>
                      </a:r>
                    </a:p>
                  </a:txBody>
                  <a:tcPr marL="6667" marR="6667" marT="6667" marB="0" anchor="ctr"/>
                </a:tc>
                <a:tc>
                  <a:txBody>
                    <a:bodyPr/>
                    <a:lstStyle/>
                    <a:p>
                      <a:pPr algn="ctr" fontAlgn="ctr"/>
                      <a:r>
                        <a:rPr lang="en-US" altLang="zh-CN" sz="1100"/>
                        <a:t>1</a:t>
                      </a:r>
                    </a:p>
                  </a:txBody>
                  <a:tcPr marL="6667" marR="6667" marT="6667" marB="0" anchor="ctr"/>
                </a:tc>
                <a:tc>
                  <a:txBody>
                    <a:bodyPr/>
                    <a:lstStyle/>
                    <a:p>
                      <a:pPr algn="ctr" fontAlgn="ctr"/>
                      <a:r>
                        <a:rPr lang="en-US" altLang="zh-CN" sz="1100"/>
                        <a:t>12</a:t>
                      </a:r>
                    </a:p>
                  </a:txBody>
                  <a:tcPr marL="6667" marR="6667" marT="6667" marB="0" anchor="ctr"/>
                </a:tc>
                <a:extLst>
                  <a:ext uri="{0D108BD9-81ED-4DB2-BD59-A6C34878D82A}">
                    <a16:rowId xmlns:a16="http://schemas.microsoft.com/office/drawing/2014/main" val="10003"/>
                  </a:ext>
                </a:extLst>
              </a:tr>
              <a:tr h="196215">
                <a:tc rowSpan="2">
                  <a:txBody>
                    <a:bodyPr/>
                    <a:lstStyle/>
                    <a:p>
                      <a:pPr algn="ctr" fontAlgn="ctr"/>
                      <a:r>
                        <a:rPr lang="zh-CN" altLang="en-US" sz="1100"/>
                        <a:t>河北</a:t>
                      </a:r>
                    </a:p>
                  </a:txBody>
                  <a:tcPr marL="6667" marR="6667" marT="6667" marB="0" anchor="ctr"/>
                </a:tc>
                <a:tc>
                  <a:txBody>
                    <a:bodyPr/>
                    <a:lstStyle/>
                    <a:p>
                      <a:pPr algn="ctr" fontAlgn="ctr"/>
                      <a:r>
                        <a:rPr lang="zh-CN" altLang="en-US" sz="1100"/>
                        <a:t>运动梦想团古冶路北团</a:t>
                      </a:r>
                    </a:p>
                  </a:txBody>
                  <a:tcPr marL="6667" marR="6667" marT="6667" marB="0" anchor="ctr"/>
                </a:tc>
                <a:tc>
                  <a:txBody>
                    <a:bodyPr/>
                    <a:lstStyle/>
                    <a:p>
                      <a:pPr algn="ctr" fontAlgn="ctr"/>
                      <a:r>
                        <a:rPr lang="en-US" altLang="zh-CN" sz="1100"/>
                        <a:t>2</a:t>
                      </a:r>
                    </a:p>
                  </a:txBody>
                  <a:tcPr marL="6667" marR="6667" marT="6667" marB="0" anchor="ctr"/>
                </a:tc>
                <a:tc>
                  <a:txBody>
                    <a:bodyPr/>
                    <a:lstStyle/>
                    <a:p>
                      <a:pPr algn="ctr" fontAlgn="ctr"/>
                      <a:r>
                        <a:rPr lang="en-US" altLang="zh-CN" sz="1100"/>
                        <a:t>13</a:t>
                      </a:r>
                    </a:p>
                  </a:txBody>
                  <a:tcPr marL="6667" marR="6667" marT="6667" marB="0" anchor="ctr"/>
                </a:tc>
                <a:extLst>
                  <a:ext uri="{0D108BD9-81ED-4DB2-BD59-A6C34878D82A}">
                    <a16:rowId xmlns:a16="http://schemas.microsoft.com/office/drawing/2014/main" val="10004"/>
                  </a:ext>
                </a:extLst>
              </a:tr>
              <a:tr h="196215">
                <a:tc vMerge="1">
                  <a:txBody>
                    <a:bodyPr/>
                    <a:lstStyle/>
                    <a:p>
                      <a:endParaRPr lang="zh-CN"/>
                    </a:p>
                  </a:txBody>
                  <a:tcPr/>
                </a:tc>
                <a:tc>
                  <a:txBody>
                    <a:bodyPr/>
                    <a:lstStyle/>
                    <a:p>
                      <a:pPr algn="ctr" fontAlgn="ctr"/>
                      <a:r>
                        <a:rPr lang="zh-CN" altLang="en-US" sz="1100"/>
                        <a:t>运动梦想团张家口经开区团</a:t>
                      </a:r>
                    </a:p>
                  </a:txBody>
                  <a:tcPr marL="6667" marR="6667" marT="6667" marB="0" anchor="ctr"/>
                </a:tc>
                <a:tc>
                  <a:txBody>
                    <a:bodyPr/>
                    <a:lstStyle/>
                    <a:p>
                      <a:pPr algn="ctr" fontAlgn="ctr"/>
                      <a:r>
                        <a:rPr lang="en-US" altLang="zh-CN" sz="1100"/>
                        <a:t>1</a:t>
                      </a:r>
                    </a:p>
                  </a:txBody>
                  <a:tcPr marL="6667" marR="6667" marT="6667" marB="0" anchor="ctr"/>
                </a:tc>
                <a:tc>
                  <a:txBody>
                    <a:bodyPr/>
                    <a:lstStyle/>
                    <a:p>
                      <a:pPr algn="ctr" fontAlgn="ctr"/>
                      <a:r>
                        <a:rPr lang="en-US" altLang="zh-CN" sz="1100"/>
                        <a:t>4</a:t>
                      </a:r>
                    </a:p>
                  </a:txBody>
                  <a:tcPr marL="6667" marR="6667" marT="6667" marB="0" anchor="ctr"/>
                </a:tc>
                <a:extLst>
                  <a:ext uri="{0D108BD9-81ED-4DB2-BD59-A6C34878D82A}">
                    <a16:rowId xmlns:a16="http://schemas.microsoft.com/office/drawing/2014/main" val="10005"/>
                  </a:ext>
                </a:extLst>
              </a:tr>
              <a:tr h="196215">
                <a:tc rowSpan="7">
                  <a:txBody>
                    <a:bodyPr/>
                    <a:lstStyle/>
                    <a:p>
                      <a:pPr algn="ctr" fontAlgn="ctr"/>
                      <a:r>
                        <a:rPr lang="zh-CN" altLang="en-US" sz="1100"/>
                        <a:t>黑龙江</a:t>
                      </a:r>
                    </a:p>
                  </a:txBody>
                  <a:tcPr marL="6667" marR="6667" marT="6667" marB="0" anchor="ctr"/>
                </a:tc>
                <a:tc>
                  <a:txBody>
                    <a:bodyPr/>
                    <a:lstStyle/>
                    <a:p>
                      <a:pPr algn="ctr" fontAlgn="ctr"/>
                      <a:r>
                        <a:rPr lang="zh-CN" altLang="en-US" sz="1100"/>
                        <a:t>运动梦想团阿城团</a:t>
                      </a:r>
                    </a:p>
                  </a:txBody>
                  <a:tcPr marL="6667" marR="6667" marT="6667" marB="0" anchor="ctr"/>
                </a:tc>
                <a:tc>
                  <a:txBody>
                    <a:bodyPr/>
                    <a:lstStyle/>
                    <a:p>
                      <a:pPr algn="ctr" fontAlgn="ctr"/>
                      <a:r>
                        <a:rPr lang="en-US" altLang="zh-CN" sz="1100"/>
                        <a:t>11</a:t>
                      </a:r>
                    </a:p>
                  </a:txBody>
                  <a:tcPr marL="6667" marR="6667" marT="6667" marB="0" anchor="ctr"/>
                </a:tc>
                <a:tc>
                  <a:txBody>
                    <a:bodyPr/>
                    <a:lstStyle/>
                    <a:p>
                      <a:pPr algn="ctr" fontAlgn="ctr"/>
                      <a:r>
                        <a:rPr lang="en-US" altLang="zh-CN" sz="1100"/>
                        <a:t>37</a:t>
                      </a:r>
                    </a:p>
                  </a:txBody>
                  <a:tcPr marL="6667" marR="6667" marT="6667" marB="0" anchor="ctr"/>
                </a:tc>
                <a:extLst>
                  <a:ext uri="{0D108BD9-81ED-4DB2-BD59-A6C34878D82A}">
                    <a16:rowId xmlns:a16="http://schemas.microsoft.com/office/drawing/2014/main" val="10006"/>
                  </a:ext>
                </a:extLst>
              </a:tr>
              <a:tr h="196215">
                <a:tc vMerge="1">
                  <a:txBody>
                    <a:bodyPr/>
                    <a:lstStyle/>
                    <a:p>
                      <a:endParaRPr lang="zh-CN"/>
                    </a:p>
                  </a:txBody>
                  <a:tcPr/>
                </a:tc>
                <a:tc>
                  <a:txBody>
                    <a:bodyPr/>
                    <a:lstStyle/>
                    <a:p>
                      <a:pPr algn="ctr" fontAlgn="ctr"/>
                      <a:r>
                        <a:rPr lang="zh-CN" altLang="en-US" sz="1100"/>
                        <a:t>运动梦想团宝清团</a:t>
                      </a:r>
                    </a:p>
                  </a:txBody>
                  <a:tcPr marL="6667" marR="6667" marT="6667" marB="0" anchor="ctr"/>
                </a:tc>
                <a:tc>
                  <a:txBody>
                    <a:bodyPr/>
                    <a:lstStyle/>
                    <a:p>
                      <a:pPr algn="ctr" fontAlgn="ctr"/>
                      <a:r>
                        <a:rPr lang="en-US" altLang="zh-CN" sz="1100"/>
                        <a:t>5</a:t>
                      </a:r>
                    </a:p>
                  </a:txBody>
                  <a:tcPr marL="6667" marR="6667" marT="6667" marB="0" anchor="ctr"/>
                </a:tc>
                <a:tc>
                  <a:txBody>
                    <a:bodyPr/>
                    <a:lstStyle/>
                    <a:p>
                      <a:pPr algn="ctr" fontAlgn="ctr"/>
                      <a:r>
                        <a:rPr lang="en-US" altLang="zh-CN" sz="1100"/>
                        <a:t>49</a:t>
                      </a:r>
                    </a:p>
                  </a:txBody>
                  <a:tcPr marL="6667" marR="6667" marT="6667" marB="0" anchor="ctr"/>
                </a:tc>
                <a:extLst>
                  <a:ext uri="{0D108BD9-81ED-4DB2-BD59-A6C34878D82A}">
                    <a16:rowId xmlns:a16="http://schemas.microsoft.com/office/drawing/2014/main" val="10007"/>
                  </a:ext>
                </a:extLst>
              </a:tr>
              <a:tr h="196215">
                <a:tc vMerge="1">
                  <a:txBody>
                    <a:bodyPr/>
                    <a:lstStyle/>
                    <a:p>
                      <a:endParaRPr lang="zh-CN"/>
                    </a:p>
                  </a:txBody>
                  <a:tcPr/>
                </a:tc>
                <a:tc>
                  <a:txBody>
                    <a:bodyPr/>
                    <a:lstStyle/>
                    <a:p>
                      <a:pPr algn="ctr" fontAlgn="ctr"/>
                      <a:r>
                        <a:rPr lang="zh-CN" altLang="en-US" sz="1100"/>
                        <a:t>运动梦想团宝山团</a:t>
                      </a:r>
                    </a:p>
                  </a:txBody>
                  <a:tcPr marL="6667" marR="6667" marT="6667" marB="0" anchor="ctr"/>
                </a:tc>
                <a:tc>
                  <a:txBody>
                    <a:bodyPr/>
                    <a:lstStyle/>
                    <a:p>
                      <a:pPr algn="ctr" fontAlgn="ctr"/>
                      <a:r>
                        <a:rPr lang="en-US" altLang="zh-CN" sz="1100"/>
                        <a:t>1</a:t>
                      </a:r>
                    </a:p>
                  </a:txBody>
                  <a:tcPr marL="6667" marR="6667" marT="6667" marB="0" anchor="ctr"/>
                </a:tc>
                <a:tc>
                  <a:txBody>
                    <a:bodyPr/>
                    <a:lstStyle/>
                    <a:p>
                      <a:pPr algn="ctr" fontAlgn="ctr"/>
                      <a:r>
                        <a:rPr lang="en-US" altLang="zh-CN" sz="1100"/>
                        <a:t>6</a:t>
                      </a:r>
                    </a:p>
                  </a:txBody>
                  <a:tcPr marL="6667" marR="6667" marT="6667" marB="0" anchor="ctr"/>
                </a:tc>
                <a:extLst>
                  <a:ext uri="{0D108BD9-81ED-4DB2-BD59-A6C34878D82A}">
                    <a16:rowId xmlns:a16="http://schemas.microsoft.com/office/drawing/2014/main" val="10008"/>
                  </a:ext>
                </a:extLst>
              </a:tr>
              <a:tr h="196215">
                <a:tc vMerge="1">
                  <a:txBody>
                    <a:bodyPr/>
                    <a:lstStyle/>
                    <a:p>
                      <a:endParaRPr lang="zh-CN"/>
                    </a:p>
                  </a:txBody>
                  <a:tcPr/>
                </a:tc>
                <a:tc>
                  <a:txBody>
                    <a:bodyPr/>
                    <a:lstStyle/>
                    <a:p>
                      <a:pPr algn="ctr" fontAlgn="ctr"/>
                      <a:r>
                        <a:rPr lang="zh-CN" altLang="en-US" sz="1100"/>
                        <a:t>运动梦想团道里团</a:t>
                      </a:r>
                    </a:p>
                  </a:txBody>
                  <a:tcPr marL="6667" marR="6667" marT="6667" marB="0" anchor="ctr"/>
                </a:tc>
                <a:tc>
                  <a:txBody>
                    <a:bodyPr/>
                    <a:lstStyle/>
                    <a:p>
                      <a:pPr algn="ctr" fontAlgn="ctr"/>
                      <a:r>
                        <a:rPr lang="en-US" altLang="zh-CN" sz="1100"/>
                        <a:t>2</a:t>
                      </a:r>
                    </a:p>
                  </a:txBody>
                  <a:tcPr marL="6667" marR="6667" marT="6667" marB="0" anchor="ctr"/>
                </a:tc>
                <a:tc>
                  <a:txBody>
                    <a:bodyPr/>
                    <a:lstStyle/>
                    <a:p>
                      <a:pPr algn="ctr" fontAlgn="ctr"/>
                      <a:r>
                        <a:rPr lang="en-US" altLang="zh-CN" sz="1100"/>
                        <a:t>13</a:t>
                      </a:r>
                    </a:p>
                  </a:txBody>
                  <a:tcPr marL="6667" marR="6667" marT="6667" marB="0" anchor="ctr"/>
                </a:tc>
                <a:extLst>
                  <a:ext uri="{0D108BD9-81ED-4DB2-BD59-A6C34878D82A}">
                    <a16:rowId xmlns:a16="http://schemas.microsoft.com/office/drawing/2014/main" val="10009"/>
                  </a:ext>
                </a:extLst>
              </a:tr>
              <a:tr h="196215">
                <a:tc vMerge="1">
                  <a:txBody>
                    <a:bodyPr/>
                    <a:lstStyle/>
                    <a:p>
                      <a:endParaRPr lang="zh-CN"/>
                    </a:p>
                  </a:txBody>
                  <a:tcPr/>
                </a:tc>
                <a:tc>
                  <a:txBody>
                    <a:bodyPr/>
                    <a:lstStyle/>
                    <a:p>
                      <a:pPr algn="ctr" fontAlgn="ctr"/>
                      <a:r>
                        <a:rPr lang="zh-CN" altLang="en-US" sz="1100"/>
                        <a:t>运动梦想团南岗团</a:t>
                      </a:r>
                    </a:p>
                  </a:txBody>
                  <a:tcPr marL="6667" marR="6667" marT="6667" marB="0" anchor="ctr"/>
                </a:tc>
                <a:tc>
                  <a:txBody>
                    <a:bodyPr/>
                    <a:lstStyle/>
                    <a:p>
                      <a:pPr algn="ctr" fontAlgn="ctr"/>
                      <a:r>
                        <a:rPr lang="en-US" altLang="zh-CN" sz="1100"/>
                        <a:t>1</a:t>
                      </a:r>
                    </a:p>
                  </a:txBody>
                  <a:tcPr marL="6667" marR="6667" marT="6667" marB="0" anchor="ctr"/>
                </a:tc>
                <a:tc>
                  <a:txBody>
                    <a:bodyPr/>
                    <a:lstStyle/>
                    <a:p>
                      <a:pPr algn="ctr" fontAlgn="ctr"/>
                      <a:r>
                        <a:rPr lang="en-US" altLang="zh-CN" sz="1100"/>
                        <a:t>5</a:t>
                      </a:r>
                    </a:p>
                  </a:txBody>
                  <a:tcPr marL="6667" marR="6667" marT="6667" marB="0" anchor="ctr"/>
                </a:tc>
                <a:extLst>
                  <a:ext uri="{0D108BD9-81ED-4DB2-BD59-A6C34878D82A}">
                    <a16:rowId xmlns:a16="http://schemas.microsoft.com/office/drawing/2014/main" val="10010"/>
                  </a:ext>
                </a:extLst>
              </a:tr>
              <a:tr h="196215">
                <a:tc vMerge="1">
                  <a:txBody>
                    <a:bodyPr/>
                    <a:lstStyle/>
                    <a:p>
                      <a:endParaRPr lang="zh-CN"/>
                    </a:p>
                  </a:txBody>
                  <a:tcPr/>
                </a:tc>
                <a:tc>
                  <a:txBody>
                    <a:bodyPr/>
                    <a:lstStyle/>
                    <a:p>
                      <a:pPr algn="ctr" fontAlgn="ctr"/>
                      <a:r>
                        <a:rPr lang="zh-CN" altLang="en-US" sz="1100"/>
                        <a:t>运动梦想团铁力团</a:t>
                      </a:r>
                    </a:p>
                  </a:txBody>
                  <a:tcPr marL="6667" marR="6667" marT="6667" marB="0" anchor="ctr"/>
                </a:tc>
                <a:tc>
                  <a:txBody>
                    <a:bodyPr/>
                    <a:lstStyle/>
                    <a:p>
                      <a:pPr algn="ctr" fontAlgn="ctr"/>
                      <a:r>
                        <a:rPr lang="en-US" altLang="zh-CN" sz="1100"/>
                        <a:t>3</a:t>
                      </a:r>
                    </a:p>
                  </a:txBody>
                  <a:tcPr marL="6667" marR="6667" marT="6667" marB="0" anchor="ctr"/>
                </a:tc>
                <a:tc>
                  <a:txBody>
                    <a:bodyPr/>
                    <a:lstStyle/>
                    <a:p>
                      <a:pPr algn="ctr" fontAlgn="ctr"/>
                      <a:r>
                        <a:rPr lang="en-US" altLang="zh-CN" sz="1100"/>
                        <a:t>23</a:t>
                      </a:r>
                    </a:p>
                  </a:txBody>
                  <a:tcPr marL="6667" marR="6667" marT="6667" marB="0" anchor="ctr"/>
                </a:tc>
                <a:extLst>
                  <a:ext uri="{0D108BD9-81ED-4DB2-BD59-A6C34878D82A}">
                    <a16:rowId xmlns:a16="http://schemas.microsoft.com/office/drawing/2014/main" val="10011"/>
                  </a:ext>
                </a:extLst>
              </a:tr>
              <a:tr h="196215">
                <a:tc vMerge="1">
                  <a:txBody>
                    <a:bodyPr/>
                    <a:lstStyle/>
                    <a:p>
                      <a:endParaRPr lang="zh-CN"/>
                    </a:p>
                  </a:txBody>
                  <a:tcPr/>
                </a:tc>
                <a:tc>
                  <a:txBody>
                    <a:bodyPr/>
                    <a:lstStyle/>
                    <a:p>
                      <a:pPr algn="ctr" fontAlgn="ctr"/>
                      <a:r>
                        <a:rPr lang="zh-CN" altLang="en-US" sz="1100"/>
                        <a:t>运动梦想团香坊、道外团</a:t>
                      </a:r>
                    </a:p>
                  </a:txBody>
                  <a:tcPr marL="6667" marR="6667" marT="6667" marB="0" anchor="ctr"/>
                </a:tc>
                <a:tc>
                  <a:txBody>
                    <a:bodyPr/>
                    <a:lstStyle/>
                    <a:p>
                      <a:pPr algn="ctr" fontAlgn="ctr"/>
                      <a:r>
                        <a:rPr lang="en-US" altLang="zh-CN" sz="1100"/>
                        <a:t>1</a:t>
                      </a:r>
                    </a:p>
                  </a:txBody>
                  <a:tcPr marL="6667" marR="6667" marT="6667" marB="0" anchor="ctr"/>
                </a:tc>
                <a:tc>
                  <a:txBody>
                    <a:bodyPr/>
                    <a:lstStyle/>
                    <a:p>
                      <a:pPr algn="ctr" fontAlgn="ctr"/>
                      <a:r>
                        <a:rPr lang="en-US" altLang="zh-CN" sz="1100"/>
                        <a:t>6</a:t>
                      </a:r>
                    </a:p>
                  </a:txBody>
                  <a:tcPr marL="6667" marR="6667" marT="6667" marB="0" anchor="ctr"/>
                </a:tc>
                <a:extLst>
                  <a:ext uri="{0D108BD9-81ED-4DB2-BD59-A6C34878D82A}">
                    <a16:rowId xmlns:a16="http://schemas.microsoft.com/office/drawing/2014/main" val="10012"/>
                  </a:ext>
                </a:extLst>
              </a:tr>
              <a:tr h="196215">
                <a:tc>
                  <a:txBody>
                    <a:bodyPr/>
                    <a:lstStyle/>
                    <a:p>
                      <a:pPr algn="ctr" fontAlgn="ctr"/>
                      <a:r>
                        <a:rPr lang="zh-CN" altLang="en-US" sz="1100"/>
                        <a:t>湖北</a:t>
                      </a:r>
                    </a:p>
                  </a:txBody>
                  <a:tcPr marL="6667" marR="6667" marT="6667" marB="0" anchor="ctr"/>
                </a:tc>
                <a:tc>
                  <a:txBody>
                    <a:bodyPr/>
                    <a:lstStyle/>
                    <a:p>
                      <a:pPr algn="ctr" fontAlgn="ctr"/>
                      <a:r>
                        <a:rPr lang="zh-CN" altLang="en-US" sz="1100"/>
                        <a:t>运动梦想团老河口团</a:t>
                      </a:r>
                    </a:p>
                  </a:txBody>
                  <a:tcPr marL="6667" marR="6667" marT="6667" marB="0" anchor="ctr"/>
                </a:tc>
                <a:tc>
                  <a:txBody>
                    <a:bodyPr/>
                    <a:lstStyle/>
                    <a:p>
                      <a:pPr algn="ctr" fontAlgn="ctr"/>
                      <a:r>
                        <a:rPr lang="en-US" altLang="zh-CN" sz="1100"/>
                        <a:t>8</a:t>
                      </a:r>
                    </a:p>
                  </a:txBody>
                  <a:tcPr marL="6667" marR="6667" marT="6667" marB="0" anchor="ctr"/>
                </a:tc>
                <a:tc>
                  <a:txBody>
                    <a:bodyPr/>
                    <a:lstStyle/>
                    <a:p>
                      <a:pPr algn="ctr" fontAlgn="ctr"/>
                      <a:r>
                        <a:rPr lang="en-US" altLang="zh-CN" sz="1100"/>
                        <a:t>50</a:t>
                      </a:r>
                    </a:p>
                  </a:txBody>
                  <a:tcPr marL="6667" marR="6667" marT="6667" marB="0" anchor="ctr"/>
                </a:tc>
                <a:extLst>
                  <a:ext uri="{0D108BD9-81ED-4DB2-BD59-A6C34878D82A}">
                    <a16:rowId xmlns:a16="http://schemas.microsoft.com/office/drawing/2014/main" val="10013"/>
                  </a:ext>
                </a:extLst>
              </a:tr>
              <a:tr h="196215">
                <a:tc>
                  <a:txBody>
                    <a:bodyPr/>
                    <a:lstStyle/>
                    <a:p>
                      <a:pPr algn="ctr" fontAlgn="ctr"/>
                      <a:r>
                        <a:rPr lang="zh-CN" altLang="en-US" sz="1100"/>
                        <a:t>湖南</a:t>
                      </a:r>
                    </a:p>
                  </a:txBody>
                  <a:tcPr marL="6667" marR="6667" marT="6667" marB="0" anchor="ctr"/>
                </a:tc>
                <a:tc>
                  <a:txBody>
                    <a:bodyPr/>
                    <a:lstStyle/>
                    <a:p>
                      <a:pPr algn="ctr" fontAlgn="ctr"/>
                      <a:r>
                        <a:rPr lang="zh-CN" altLang="en-US" sz="1100"/>
                        <a:t>运动梦想团靖州团</a:t>
                      </a:r>
                    </a:p>
                  </a:txBody>
                  <a:tcPr marL="6667" marR="6667" marT="6667" marB="0" anchor="ctr"/>
                </a:tc>
                <a:tc>
                  <a:txBody>
                    <a:bodyPr/>
                    <a:lstStyle/>
                    <a:p>
                      <a:pPr algn="ctr" fontAlgn="ctr"/>
                      <a:r>
                        <a:rPr lang="en-US" altLang="zh-CN" sz="1100"/>
                        <a:t>5</a:t>
                      </a:r>
                    </a:p>
                  </a:txBody>
                  <a:tcPr marL="6667" marR="6667" marT="6667" marB="0" anchor="ctr"/>
                </a:tc>
                <a:tc>
                  <a:txBody>
                    <a:bodyPr/>
                    <a:lstStyle/>
                    <a:p>
                      <a:pPr algn="ctr" fontAlgn="ctr"/>
                      <a:r>
                        <a:rPr lang="en-US" altLang="zh-CN" sz="1100"/>
                        <a:t>24</a:t>
                      </a:r>
                    </a:p>
                  </a:txBody>
                  <a:tcPr marL="6667" marR="6667" marT="6667" marB="0" anchor="ctr"/>
                </a:tc>
                <a:extLst>
                  <a:ext uri="{0D108BD9-81ED-4DB2-BD59-A6C34878D82A}">
                    <a16:rowId xmlns:a16="http://schemas.microsoft.com/office/drawing/2014/main" val="10014"/>
                  </a:ext>
                </a:extLst>
              </a:tr>
              <a:tr h="196215">
                <a:tc>
                  <a:txBody>
                    <a:bodyPr/>
                    <a:lstStyle/>
                    <a:p>
                      <a:pPr algn="ctr" fontAlgn="ctr"/>
                      <a:r>
                        <a:rPr lang="zh-CN" altLang="en-US" sz="1100"/>
                        <a:t>吉林</a:t>
                      </a:r>
                    </a:p>
                  </a:txBody>
                  <a:tcPr marL="6667" marR="6667" marT="6667" marB="0" anchor="ctr"/>
                </a:tc>
                <a:tc>
                  <a:txBody>
                    <a:bodyPr/>
                    <a:lstStyle/>
                    <a:p>
                      <a:pPr algn="ctr" fontAlgn="ctr"/>
                      <a:r>
                        <a:rPr lang="zh-CN" altLang="en-US" sz="1100"/>
                        <a:t>运动梦想团长白山团</a:t>
                      </a:r>
                    </a:p>
                  </a:txBody>
                  <a:tcPr marL="6667" marR="6667" marT="6667" marB="0" anchor="ctr"/>
                </a:tc>
                <a:tc>
                  <a:txBody>
                    <a:bodyPr/>
                    <a:lstStyle/>
                    <a:p>
                      <a:pPr algn="ctr" fontAlgn="ctr"/>
                      <a:r>
                        <a:rPr lang="en-US" altLang="zh-CN" sz="1100"/>
                        <a:t>2</a:t>
                      </a:r>
                    </a:p>
                  </a:txBody>
                  <a:tcPr marL="6667" marR="6667" marT="6667" marB="0" anchor="ctr"/>
                </a:tc>
                <a:tc>
                  <a:txBody>
                    <a:bodyPr/>
                    <a:lstStyle/>
                    <a:p>
                      <a:pPr algn="ctr" fontAlgn="ctr"/>
                      <a:r>
                        <a:rPr lang="en-US" altLang="zh-CN" sz="1100"/>
                        <a:t>12</a:t>
                      </a:r>
                    </a:p>
                  </a:txBody>
                  <a:tcPr marL="6667" marR="6667" marT="6667" marB="0" anchor="ctr"/>
                </a:tc>
                <a:extLst>
                  <a:ext uri="{0D108BD9-81ED-4DB2-BD59-A6C34878D82A}">
                    <a16:rowId xmlns:a16="http://schemas.microsoft.com/office/drawing/2014/main" val="10015"/>
                  </a:ext>
                </a:extLst>
              </a:tr>
              <a:tr h="196215">
                <a:tc>
                  <a:txBody>
                    <a:bodyPr/>
                    <a:lstStyle/>
                    <a:p>
                      <a:pPr algn="ctr" fontAlgn="ctr"/>
                      <a:r>
                        <a:rPr lang="zh-CN" altLang="en-US" sz="1100"/>
                        <a:t>江西</a:t>
                      </a:r>
                    </a:p>
                  </a:txBody>
                  <a:tcPr marL="6667" marR="6667" marT="6667" marB="0" anchor="ctr"/>
                </a:tc>
                <a:tc>
                  <a:txBody>
                    <a:bodyPr/>
                    <a:lstStyle/>
                    <a:p>
                      <a:pPr algn="ctr" fontAlgn="ctr"/>
                      <a:r>
                        <a:rPr lang="zh-CN" altLang="en-US" sz="1100"/>
                        <a:t>运动梦想团德兴团</a:t>
                      </a:r>
                    </a:p>
                  </a:txBody>
                  <a:tcPr marL="6667" marR="6667" marT="6667" marB="0" anchor="ctr"/>
                </a:tc>
                <a:tc>
                  <a:txBody>
                    <a:bodyPr/>
                    <a:lstStyle/>
                    <a:p>
                      <a:pPr algn="ctr" fontAlgn="ctr"/>
                      <a:r>
                        <a:rPr lang="en-US" altLang="zh-CN" sz="1100"/>
                        <a:t>4</a:t>
                      </a:r>
                    </a:p>
                  </a:txBody>
                  <a:tcPr marL="6667" marR="6667" marT="6667" marB="0" anchor="ctr"/>
                </a:tc>
                <a:tc>
                  <a:txBody>
                    <a:bodyPr/>
                    <a:lstStyle/>
                    <a:p>
                      <a:pPr algn="ctr" fontAlgn="ctr"/>
                      <a:r>
                        <a:rPr lang="en-US" altLang="zh-CN" sz="1100"/>
                        <a:t>30</a:t>
                      </a:r>
                    </a:p>
                  </a:txBody>
                  <a:tcPr marL="6667" marR="6667" marT="6667" marB="0" anchor="ctr"/>
                </a:tc>
                <a:extLst>
                  <a:ext uri="{0D108BD9-81ED-4DB2-BD59-A6C34878D82A}">
                    <a16:rowId xmlns:a16="http://schemas.microsoft.com/office/drawing/2014/main" val="10016"/>
                  </a:ext>
                </a:extLst>
              </a:tr>
              <a:tr h="196215">
                <a:tc>
                  <a:txBody>
                    <a:bodyPr/>
                    <a:lstStyle/>
                    <a:p>
                      <a:pPr algn="ctr" fontAlgn="ctr"/>
                      <a:r>
                        <a:rPr lang="zh-CN" altLang="en-US" sz="1100"/>
                        <a:t>辽宁</a:t>
                      </a:r>
                    </a:p>
                  </a:txBody>
                  <a:tcPr marL="6667" marR="6667" marT="6667" marB="0" anchor="ctr"/>
                </a:tc>
                <a:tc>
                  <a:txBody>
                    <a:bodyPr/>
                    <a:lstStyle/>
                    <a:p>
                      <a:pPr algn="ctr" fontAlgn="ctr"/>
                      <a:r>
                        <a:rPr lang="zh-CN" altLang="en-US" sz="1100"/>
                        <a:t>运动梦想团浑南团</a:t>
                      </a:r>
                    </a:p>
                  </a:txBody>
                  <a:tcPr marL="6667" marR="6667" marT="6667" marB="0" anchor="ctr"/>
                </a:tc>
                <a:tc>
                  <a:txBody>
                    <a:bodyPr/>
                    <a:lstStyle/>
                    <a:p>
                      <a:pPr algn="ctr" fontAlgn="ctr"/>
                      <a:r>
                        <a:rPr lang="en-US" altLang="zh-CN" sz="1100"/>
                        <a:t>2</a:t>
                      </a:r>
                    </a:p>
                  </a:txBody>
                  <a:tcPr marL="6667" marR="6667" marT="6667" marB="0" anchor="ctr"/>
                </a:tc>
                <a:tc>
                  <a:txBody>
                    <a:bodyPr/>
                    <a:lstStyle/>
                    <a:p>
                      <a:pPr algn="ctr" fontAlgn="ctr"/>
                      <a:r>
                        <a:rPr lang="en-US" altLang="zh-CN" sz="1100"/>
                        <a:t>13</a:t>
                      </a:r>
                    </a:p>
                  </a:txBody>
                  <a:tcPr marL="6667" marR="6667" marT="6667" marB="0" anchor="ctr"/>
                </a:tc>
                <a:extLst>
                  <a:ext uri="{0D108BD9-81ED-4DB2-BD59-A6C34878D82A}">
                    <a16:rowId xmlns:a16="http://schemas.microsoft.com/office/drawing/2014/main" val="10017"/>
                  </a:ext>
                </a:extLst>
              </a:tr>
              <a:tr h="196215">
                <a:tc>
                  <a:txBody>
                    <a:bodyPr/>
                    <a:lstStyle/>
                    <a:p>
                      <a:pPr algn="ctr" fontAlgn="ctr"/>
                      <a:r>
                        <a:rPr lang="zh-CN" altLang="en-US" sz="1100"/>
                        <a:t>内蒙古</a:t>
                      </a:r>
                    </a:p>
                  </a:txBody>
                  <a:tcPr marL="6667" marR="6667" marT="6667" marB="0" anchor="ctr"/>
                </a:tc>
                <a:tc>
                  <a:txBody>
                    <a:bodyPr/>
                    <a:lstStyle/>
                    <a:p>
                      <a:pPr algn="ctr" fontAlgn="ctr"/>
                      <a:r>
                        <a:rPr lang="zh-CN" altLang="en-US" sz="1100"/>
                        <a:t>运动梦想团克什克腾旗团</a:t>
                      </a:r>
                    </a:p>
                  </a:txBody>
                  <a:tcPr marL="6667" marR="6667" marT="6667" marB="0" anchor="ctr"/>
                </a:tc>
                <a:tc>
                  <a:txBody>
                    <a:bodyPr/>
                    <a:lstStyle/>
                    <a:p>
                      <a:pPr algn="ctr" fontAlgn="ctr"/>
                      <a:r>
                        <a:rPr lang="en-US" altLang="zh-CN" sz="1100"/>
                        <a:t>2</a:t>
                      </a:r>
                    </a:p>
                  </a:txBody>
                  <a:tcPr marL="6667" marR="6667" marT="6667" marB="0" anchor="ctr"/>
                </a:tc>
                <a:tc>
                  <a:txBody>
                    <a:bodyPr/>
                    <a:lstStyle/>
                    <a:p>
                      <a:pPr algn="ctr" fontAlgn="ctr"/>
                      <a:r>
                        <a:rPr lang="en-US" altLang="zh-CN" sz="1100"/>
                        <a:t>13</a:t>
                      </a:r>
                    </a:p>
                  </a:txBody>
                  <a:tcPr marL="6667" marR="6667" marT="6667" marB="0" anchor="ctr"/>
                </a:tc>
                <a:extLst>
                  <a:ext uri="{0D108BD9-81ED-4DB2-BD59-A6C34878D82A}">
                    <a16:rowId xmlns:a16="http://schemas.microsoft.com/office/drawing/2014/main" val="10018"/>
                  </a:ext>
                </a:extLst>
              </a:tr>
              <a:tr h="196215">
                <a:tc>
                  <a:txBody>
                    <a:bodyPr/>
                    <a:lstStyle/>
                    <a:p>
                      <a:pPr algn="ctr" fontAlgn="ctr"/>
                      <a:r>
                        <a:rPr lang="zh-CN" altLang="en-US" sz="1100"/>
                        <a:t>山西</a:t>
                      </a:r>
                    </a:p>
                  </a:txBody>
                  <a:tcPr marL="6667" marR="6667" marT="6667" marB="0" anchor="ctr"/>
                </a:tc>
                <a:tc>
                  <a:txBody>
                    <a:bodyPr/>
                    <a:lstStyle/>
                    <a:p>
                      <a:pPr algn="ctr" fontAlgn="ctr"/>
                      <a:r>
                        <a:rPr lang="zh-CN" altLang="en-US" sz="1100"/>
                        <a:t>运动梦想团盐湖团</a:t>
                      </a:r>
                    </a:p>
                  </a:txBody>
                  <a:tcPr marL="6667" marR="6667" marT="6667" marB="0" anchor="ctr"/>
                </a:tc>
                <a:tc>
                  <a:txBody>
                    <a:bodyPr/>
                    <a:lstStyle/>
                    <a:p>
                      <a:pPr algn="ctr" fontAlgn="ctr"/>
                      <a:r>
                        <a:rPr lang="en-US" altLang="zh-CN" sz="1100"/>
                        <a:t>2</a:t>
                      </a:r>
                    </a:p>
                  </a:txBody>
                  <a:tcPr marL="6667" marR="6667" marT="6667" marB="0" anchor="ctr"/>
                </a:tc>
                <a:tc>
                  <a:txBody>
                    <a:bodyPr/>
                    <a:lstStyle/>
                    <a:p>
                      <a:pPr algn="ctr" fontAlgn="ctr"/>
                      <a:r>
                        <a:rPr lang="en-US" altLang="zh-CN" sz="1100"/>
                        <a:t>14</a:t>
                      </a:r>
                    </a:p>
                  </a:txBody>
                  <a:tcPr marL="6667" marR="6667" marT="6667" marB="0" anchor="ctr"/>
                </a:tc>
                <a:extLst>
                  <a:ext uri="{0D108BD9-81ED-4DB2-BD59-A6C34878D82A}">
                    <a16:rowId xmlns:a16="http://schemas.microsoft.com/office/drawing/2014/main" val="10019"/>
                  </a:ext>
                </a:extLst>
              </a:tr>
              <a:tr h="196215">
                <a:tc>
                  <a:txBody>
                    <a:bodyPr/>
                    <a:lstStyle/>
                    <a:p>
                      <a:pPr algn="ctr" fontAlgn="ctr"/>
                      <a:r>
                        <a:rPr lang="zh-CN" altLang="en-US" sz="1100"/>
                        <a:t>四川</a:t>
                      </a:r>
                    </a:p>
                  </a:txBody>
                  <a:tcPr marL="6667" marR="6667" marT="6667" marB="0" anchor="ctr"/>
                </a:tc>
                <a:tc>
                  <a:txBody>
                    <a:bodyPr/>
                    <a:lstStyle/>
                    <a:p>
                      <a:pPr algn="ctr" fontAlgn="ctr"/>
                      <a:r>
                        <a:rPr lang="zh-CN" altLang="en-US" sz="1100"/>
                        <a:t>运动梦想团大邑团</a:t>
                      </a:r>
                    </a:p>
                  </a:txBody>
                  <a:tcPr marL="6667" marR="6667" marT="6667" marB="0" anchor="ctr"/>
                </a:tc>
                <a:tc>
                  <a:txBody>
                    <a:bodyPr/>
                    <a:lstStyle/>
                    <a:p>
                      <a:pPr algn="ctr" fontAlgn="ctr"/>
                      <a:r>
                        <a:rPr lang="en-US" altLang="zh-CN" sz="1100"/>
                        <a:t>6</a:t>
                      </a:r>
                    </a:p>
                  </a:txBody>
                  <a:tcPr marL="6667" marR="6667" marT="6667" marB="0" anchor="ctr"/>
                </a:tc>
                <a:tc>
                  <a:txBody>
                    <a:bodyPr/>
                    <a:lstStyle/>
                    <a:p>
                      <a:pPr algn="ctr" fontAlgn="ctr"/>
                      <a:r>
                        <a:rPr lang="en-US" altLang="zh-CN" sz="1100"/>
                        <a:t>33</a:t>
                      </a:r>
                    </a:p>
                  </a:txBody>
                  <a:tcPr marL="6667" marR="6667" marT="6667" marB="0" anchor="ctr"/>
                </a:tc>
                <a:extLst>
                  <a:ext uri="{0D108BD9-81ED-4DB2-BD59-A6C34878D82A}">
                    <a16:rowId xmlns:a16="http://schemas.microsoft.com/office/drawing/2014/main" val="10020"/>
                  </a:ext>
                </a:extLst>
              </a:tr>
              <a:tr h="196215">
                <a:tc>
                  <a:txBody>
                    <a:bodyPr/>
                    <a:lstStyle/>
                    <a:p>
                      <a:pPr algn="ctr" fontAlgn="ctr"/>
                      <a:r>
                        <a:rPr lang="zh-CN" altLang="en-US" sz="1100"/>
                        <a:t>重庆</a:t>
                      </a:r>
                    </a:p>
                  </a:txBody>
                  <a:tcPr marL="6667" marR="6667" marT="6667" marB="0" anchor="ctr"/>
                </a:tc>
                <a:tc>
                  <a:txBody>
                    <a:bodyPr/>
                    <a:lstStyle/>
                    <a:p>
                      <a:pPr algn="ctr" fontAlgn="ctr"/>
                      <a:r>
                        <a:rPr lang="zh-CN" altLang="en-US" sz="1100"/>
                        <a:t>运动梦想团酉阳团</a:t>
                      </a:r>
                    </a:p>
                  </a:txBody>
                  <a:tcPr marL="6667" marR="6667" marT="6667" marB="0" anchor="ctr"/>
                </a:tc>
                <a:tc>
                  <a:txBody>
                    <a:bodyPr/>
                    <a:lstStyle/>
                    <a:p>
                      <a:pPr algn="ctr" fontAlgn="ctr"/>
                      <a:r>
                        <a:rPr lang="en-US" altLang="zh-CN" sz="1100"/>
                        <a:t>2</a:t>
                      </a:r>
                    </a:p>
                  </a:txBody>
                  <a:tcPr marL="6667" marR="6667" marT="6667" marB="0" anchor="ctr"/>
                </a:tc>
                <a:tc>
                  <a:txBody>
                    <a:bodyPr/>
                    <a:lstStyle/>
                    <a:p>
                      <a:pPr algn="ctr" fontAlgn="ctr"/>
                      <a:r>
                        <a:rPr lang="en-US" altLang="zh-CN" sz="1100"/>
                        <a:t>12</a:t>
                      </a:r>
                    </a:p>
                  </a:txBody>
                  <a:tcPr marL="6667" marR="6667" marT="6667" marB="0" anchor="ctr"/>
                </a:tc>
                <a:extLst>
                  <a:ext uri="{0D108BD9-81ED-4DB2-BD59-A6C34878D82A}">
                    <a16:rowId xmlns:a16="http://schemas.microsoft.com/office/drawing/2014/main" val="10021"/>
                  </a:ext>
                </a:extLst>
              </a:tr>
            </a:tbl>
          </a:graphicData>
        </a:graphic>
      </p:graphicFrame>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6b1a0f9f-d8f1-44f5-85c7-640a12041a52"/>
  <p:tag name="COMMONDATA" val="eyJoZGlkIjoiYWMxNjFlOGFkOTY2MjgzNjc2MTgwZDk0ZmM3Nzc0OTQifQ=="/>
  <p:tag name="RESOURCE_RECORD_KEY" val="{&quot;29&quot;:[50000077],&quot;65&quot;:[20230967],&quot;70&quot;:[3312787]}"/>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28574_1*i*2"/>
  <p:tag name="KSO_WM_TEMPLATE_CATEGORY" val="diagram"/>
  <p:tag name="KSO_WM_TEMPLATE_INDEX" val="20228574"/>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23,&quot;width&quot;:19198}"/>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为了最终演示发布的良好效果，请尽量言简意赅的阐述观点；根据需要可酌情增减文字，以便观者可以准确理解您所传达的信息。单击此处输入你的正文，文字是您思想的提炼，为了最终演示发布的良好效果，请尽量言简意赅的阐述观点；根据需要可酌情增减文字，以便观者可以准确理解您所传达的信息。"/>
  <p:tag name="KSO_WM_UNIT_NOCLEAR" val="0"/>
  <p:tag name="KSO_WM_UNIT_VALUE" val="192"/>
  <p:tag name="KSO_WM_UNIT_HIGHLIGHT" val="0"/>
  <p:tag name="KSO_WM_UNIT_COMPATIBLE" val="0"/>
  <p:tag name="KSO_WM_UNIT_DIAGRAM_ISNUMVISUAL" val="0"/>
  <p:tag name="KSO_WM_UNIT_DIAGRAM_ISREFERUNIT" val="0"/>
  <p:tag name="KSO_WM_UNIT_TYPE" val="f"/>
  <p:tag name="KSO_WM_UNIT_INDEX" val="1"/>
  <p:tag name="KSO_WM_UNIT_ID" val="diagram20228574_1*f*1"/>
  <p:tag name="KSO_WM_TEMPLATE_CATEGORY" val="diagram"/>
  <p:tag name="KSO_WM_TEMPLATE_INDEX" val="20228574"/>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28574_1*i*2"/>
  <p:tag name="KSO_WM_TEMPLATE_CATEGORY" val="diagram"/>
  <p:tag name="KSO_WM_TEMPLATE_INDEX" val="20228574"/>
  <p:tag name="KSO_WM_UNIT_LAYERLEVEL" val="1"/>
  <p:tag name="KSO_WM_TAG_VERSION" val="1.0"/>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SPECIAL_SOURCE" val="bdnull"/>
  <p:tag name="KSO_WM_SLIDE_ID" val="diagram20230967_3"/>
  <p:tag name="KSO_WM_TEMPLATE_SUBCATEGORY" val="0"/>
  <p:tag name="KSO_WM_TEMPLATE_MASTER_TYPE" val="0"/>
  <p:tag name="KSO_WM_TEMPLATE_COLOR_TYPE" val="0"/>
  <p:tag name="KSO_WM_SLIDE_TYPE" val="text"/>
  <p:tag name="KSO_WM_SLIDE_SUBTYPE" val="diag"/>
  <p:tag name="KSO_WM_SLIDE_ITEM_CNT" val="4"/>
  <p:tag name="KSO_WM_SLIDE_INDEX" val="3"/>
  <p:tag name="KSO_WM_SLIDE_SIZE" val="843.7*249.6"/>
  <p:tag name="KSO_WM_SLIDE_POSITION" val="57.9*166.25"/>
  <p:tag name="KSO_WM_DIAGRAM_GROUP_CODE" val="l1-1"/>
  <p:tag name="KSO_WM_SLIDE_DIAGTYPE" val="l"/>
  <p:tag name="KSO_WM_TAG_VERSION" val="3.0"/>
  <p:tag name="KSO_WM_BEAUTIFY_FLAG" val="#wm#"/>
  <p:tag name="KSO_WM_TEMPLATE_CATEGORY" val="diagram"/>
  <p:tag name="KSO_WM_TEMPLATE_INDEX" val="20230967"/>
  <p:tag name="KSO_WM_SLIDE_LAYOUT" val="a_l"/>
  <p:tag name="KSO_WM_SLIDE_LAYOUT_CNT" val="1_1"/>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28574_1*i*3"/>
  <p:tag name="KSO_WM_TEMPLATE_CATEGORY" val="diagram"/>
  <p:tag name="KSO_WM_TEMPLATE_INDEX" val="20228574"/>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28574_1*i*2"/>
  <p:tag name="KSO_WM_TEMPLATE_CATEGORY" val="diagram"/>
  <p:tag name="KSO_WM_TEMPLATE_INDEX" val="2022857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为了最终演示发布的良好效果，请尽量言简意赅的阐述观点；根据需要可酌情增减文字，以便观者可以准确理解您所传达的信息。单击此处输入你的正文，文字是您思想的提炼，为了最终演示发布的良好效果，请尽量言简意赅的阐述观点；根据需要可酌情增减文字，以便观者可以准确理解您所传达的信息。"/>
  <p:tag name="KSO_WM_UNIT_NOCLEAR" val="0"/>
  <p:tag name="KSO_WM_UNIT_VALUE" val="192"/>
  <p:tag name="KSO_WM_UNIT_HIGHLIGHT" val="0"/>
  <p:tag name="KSO_WM_UNIT_COMPATIBLE" val="0"/>
  <p:tag name="KSO_WM_UNIT_DIAGRAM_ISNUMVISUAL" val="0"/>
  <p:tag name="KSO_WM_UNIT_DIAGRAM_ISREFERUNIT" val="0"/>
  <p:tag name="KSO_WM_UNIT_TYPE" val="f"/>
  <p:tag name="KSO_WM_UNIT_INDEX" val="1"/>
  <p:tag name="KSO_WM_UNIT_ID" val="diagram20228574_1*f*1"/>
  <p:tag name="KSO_WM_TEMPLATE_CATEGORY" val="diagram"/>
  <p:tag name="KSO_WM_TEMPLATE_INDEX" val="2022857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28574_1*i*2"/>
  <p:tag name="KSO_WM_TEMPLATE_CATEGORY" val="diagram"/>
  <p:tag name="KSO_WM_TEMPLATE_INDEX" val="20228574"/>
  <p:tag name="KSO_WM_UNIT_LAYERLEVEL" val="1"/>
  <p:tag name="KSO_WM_TAG_VERSION" val="1.0"/>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SPECIAL_SOURCE" val="bdnull"/>
  <p:tag name="KSO_WM_SLIDE_ID" val="diagram20228574_1"/>
  <p:tag name="KSO_WM_TEMPLATE_SUBCATEGORY" val="0"/>
  <p:tag name="KSO_WM_TEMPLATE_MASTER_TYPE" val="1"/>
  <p:tag name="KSO_WM_TEMPLATE_COLOR_TYPE" val="0"/>
  <p:tag name="KSO_WM_SLIDE_ITEM_CNT" val="0"/>
  <p:tag name="KSO_WM_SLIDE_INDEX" val="1"/>
  <p:tag name="KSO_WM_TAG_VERSION" val="1.0"/>
  <p:tag name="KSO_WM_BEAUTIFY_FLAG" val="#wm#"/>
  <p:tag name="KSO_WM_TEMPLATE_CATEGORY" val="diagram"/>
  <p:tag name="KSO_WM_TEMPLATE_INDEX" val="20228574"/>
  <p:tag name="KSO_WM_SLIDE_LAYOUT" val="a_b_d_f"/>
  <p:tag name="KSO_WM_SLIDE_LAYOUT_CNT" val="1_1_4_1"/>
  <p:tag name="KSO_WM_SLIDE_TYPE" val="text"/>
  <p:tag name="KSO_WM_SLIDE_SUBTYPE" val="picTxt"/>
  <p:tag name="KSO_WM_SLIDE_SIZE" val="879*500"/>
  <p:tag name="KSO_WM_SLIDE_POSITION" val="40*0"/>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28574_1*i*3"/>
  <p:tag name="KSO_WM_TEMPLATE_CATEGORY" val="diagram"/>
  <p:tag name="KSO_WM_TEMPLATE_INDEX" val="2022857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13;添加小标题"/>
  <p:tag name="KSO_WM_UNIT_NOCLEAR" val="0"/>
  <p:tag name="KSO_WM_UNIT_VALUE" val="16"/>
  <p:tag name="KSO_WM_UNIT_HIGHLIGHT" val="0"/>
  <p:tag name="KSO_WM_UNIT_COMPATIBLE" val="0"/>
  <p:tag name="KSO_WM_UNIT_DIAGRAM_ISNUMVISUAL" val="0"/>
  <p:tag name="KSO_WM_UNIT_DIAGRAM_ISREFERUNIT" val="0"/>
  <p:tag name="KSO_WM_UNIT_TYPE" val="b"/>
  <p:tag name="KSO_WM_UNIT_INDEX" val="1"/>
  <p:tag name="KSO_WM_UNIT_ID" val="diagram20228574_1*b*1"/>
  <p:tag name="KSO_WM_TEMPLATE_CATEGORY" val="diagram"/>
  <p:tag name="KSO_WM_TEMPLATE_INDEX" val="20228574"/>
  <p:tag name="KSO_WM_UNIT_LAYERLEVEL" val="1"/>
  <p:tag name="KSO_WM_TAG_VERSION" val="1.0"/>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13;添加小标题"/>
  <p:tag name="KSO_WM_UNIT_NOCLEAR" val="0"/>
  <p:tag name="KSO_WM_UNIT_VALUE" val="16"/>
  <p:tag name="KSO_WM_UNIT_HIGHLIGHT" val="0"/>
  <p:tag name="KSO_WM_UNIT_COMPATIBLE" val="0"/>
  <p:tag name="KSO_WM_UNIT_DIAGRAM_ISNUMVISUAL" val="0"/>
  <p:tag name="KSO_WM_UNIT_DIAGRAM_ISREFERUNIT" val="0"/>
  <p:tag name="KSO_WM_UNIT_TYPE" val="b"/>
  <p:tag name="KSO_WM_UNIT_INDEX" val="1"/>
  <p:tag name="KSO_WM_UNIT_ID" val="diagram20228574_1*b*1"/>
  <p:tag name="KSO_WM_TEMPLATE_CATEGORY" val="diagram"/>
  <p:tag name="KSO_WM_TEMPLATE_INDEX" val="20228574"/>
  <p:tag name="KSO_WM_UNIT_LAYERLEVEL" val="1"/>
  <p:tag name="KSO_WM_TAG_VERSION" val="1.0"/>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13;添加小标题"/>
  <p:tag name="KSO_WM_UNIT_NOCLEAR" val="0"/>
  <p:tag name="KSO_WM_UNIT_VALUE" val="16"/>
  <p:tag name="KSO_WM_UNIT_HIGHLIGHT" val="0"/>
  <p:tag name="KSO_WM_UNIT_COMPATIBLE" val="0"/>
  <p:tag name="KSO_WM_UNIT_DIAGRAM_ISNUMVISUAL" val="0"/>
  <p:tag name="KSO_WM_UNIT_DIAGRAM_ISREFERUNIT" val="0"/>
  <p:tag name="KSO_WM_UNIT_TYPE" val="b"/>
  <p:tag name="KSO_WM_UNIT_INDEX" val="1"/>
  <p:tag name="KSO_WM_UNIT_ID" val="diagram20228574_1*b*1"/>
  <p:tag name="KSO_WM_TEMPLATE_CATEGORY" val="diagram"/>
  <p:tag name="KSO_WM_TEMPLATE_INDEX" val="20228574"/>
  <p:tag name="KSO_WM_UNIT_LAYERLEVEL" val="1"/>
  <p:tag name="KSO_WM_TAG_VERSION" val="1.0"/>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13;添加小标题"/>
  <p:tag name="KSO_WM_UNIT_NOCLEAR" val="0"/>
  <p:tag name="KSO_WM_UNIT_VALUE" val="16"/>
  <p:tag name="KSO_WM_UNIT_HIGHLIGHT" val="0"/>
  <p:tag name="KSO_WM_UNIT_COMPATIBLE" val="0"/>
  <p:tag name="KSO_WM_UNIT_DIAGRAM_ISNUMVISUAL" val="0"/>
  <p:tag name="KSO_WM_UNIT_DIAGRAM_ISREFERUNIT" val="0"/>
  <p:tag name="KSO_WM_UNIT_TYPE" val="b"/>
  <p:tag name="KSO_WM_UNIT_INDEX" val="1"/>
  <p:tag name="KSO_WM_UNIT_ID" val="diagram20228574_1*b*1"/>
  <p:tag name="KSO_WM_TEMPLATE_CATEGORY" val="diagram"/>
  <p:tag name="KSO_WM_TEMPLATE_INDEX" val="20228574"/>
  <p:tag name="KSO_WM_UNIT_LAYERLEVEL" val="1"/>
  <p:tag name="KSO_WM_TAG_VERSION" val="1.0"/>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SPECIAL_SOURCE" val="bdnull"/>
  <p:tag name="KSO_WM_SLIDE_ID" val="diagram20228574_1"/>
  <p:tag name="KSO_WM_TEMPLATE_SUBCATEGORY" val="0"/>
  <p:tag name="KSO_WM_TEMPLATE_MASTER_TYPE" val="1"/>
  <p:tag name="KSO_WM_TEMPLATE_COLOR_TYPE" val="0"/>
  <p:tag name="KSO_WM_SLIDE_ITEM_CNT" val="0"/>
  <p:tag name="KSO_WM_SLIDE_INDEX" val="1"/>
  <p:tag name="KSO_WM_TAG_VERSION" val="1.0"/>
  <p:tag name="KSO_WM_BEAUTIFY_FLAG" val="#wm#"/>
  <p:tag name="KSO_WM_TEMPLATE_CATEGORY" val="diagram"/>
  <p:tag name="KSO_WM_TEMPLATE_INDEX" val="20228574"/>
  <p:tag name="KSO_WM_SLIDE_LAYOUT" val="a_b_d_f"/>
  <p:tag name="KSO_WM_SLIDE_LAYOUT_CNT" val="1_1_4_1"/>
  <p:tag name="KSO_WM_SLIDE_TYPE" val="text"/>
  <p:tag name="KSO_WM_SLIDE_SUBTYPE" val="picTxt"/>
  <p:tag name="KSO_WM_SLIDE_SIZE" val="879*500"/>
  <p:tag name="KSO_WM_SLIDE_POSITION" val="40*0"/>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28574_1*i*3"/>
  <p:tag name="KSO_WM_TEMPLATE_CATEGORY" val="diagram"/>
  <p:tag name="KSO_WM_TEMPLATE_INDEX" val="20228574"/>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23,&quot;width&quot;:19198}"/>
</p:tagLst>
</file>

<file path=ppt/tags/tag50.xml><?xml version="1.0" encoding="utf-8"?>
<p:tagLst xmlns:a="http://schemas.openxmlformats.org/drawingml/2006/main" xmlns:r="http://schemas.openxmlformats.org/officeDocument/2006/relationships" xmlns:p="http://schemas.openxmlformats.org/presentationml/2006/main">
  <p:tag name="KSO_WM_SPECIAL_SOURCE" val="bdnull"/>
  <p:tag name="KSO_WM_SLIDE_ID" val="diagram20228574_1"/>
  <p:tag name="KSO_WM_TEMPLATE_SUBCATEGORY" val="0"/>
  <p:tag name="KSO_WM_TEMPLATE_MASTER_TYPE" val="1"/>
  <p:tag name="KSO_WM_TEMPLATE_COLOR_TYPE" val="0"/>
  <p:tag name="KSO_WM_SLIDE_ITEM_CNT" val="0"/>
  <p:tag name="KSO_WM_SLIDE_INDEX" val="1"/>
  <p:tag name="KSO_WM_TAG_VERSION" val="1.0"/>
  <p:tag name="KSO_WM_BEAUTIFY_FLAG" val="#wm#"/>
  <p:tag name="KSO_WM_TEMPLATE_CATEGORY" val="diagram"/>
  <p:tag name="KSO_WM_TEMPLATE_INDEX" val="20228574"/>
  <p:tag name="KSO_WM_SLIDE_LAYOUT" val="a_b_d_f"/>
  <p:tag name="KSO_WM_SLIDE_LAYOUT_CNT" val="1_1_4_1"/>
  <p:tag name="KSO_WM_SLIDE_TYPE" val="text"/>
  <p:tag name="KSO_WM_SLIDE_SUBTYPE" val="picTxt"/>
  <p:tag name="KSO_WM_SLIDE_SIZE" val="879*500"/>
  <p:tag name="KSO_WM_SLIDE_POSITION" val="40*0"/>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28574_1*i*3"/>
  <p:tag name="KSO_WM_TEMPLATE_CATEGORY" val="diagram"/>
  <p:tag name="KSO_WM_TEMPLATE_INDEX" val="20228574"/>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SPECIAL_SOURCE" val="bdnull"/>
  <p:tag name="KSO_WM_SLIDE_ID" val="diagram20228574_1"/>
  <p:tag name="KSO_WM_TEMPLATE_SUBCATEGORY" val="0"/>
  <p:tag name="KSO_WM_TEMPLATE_MASTER_TYPE" val="1"/>
  <p:tag name="KSO_WM_TEMPLATE_COLOR_TYPE" val="0"/>
  <p:tag name="KSO_WM_SLIDE_ITEM_CNT" val="0"/>
  <p:tag name="KSO_WM_SLIDE_INDEX" val="1"/>
  <p:tag name="KSO_WM_TAG_VERSION" val="1.0"/>
  <p:tag name="KSO_WM_BEAUTIFY_FLAG" val="#wm#"/>
  <p:tag name="KSO_WM_TEMPLATE_CATEGORY" val="diagram"/>
  <p:tag name="KSO_WM_TEMPLATE_INDEX" val="20228574"/>
  <p:tag name="KSO_WM_SLIDE_LAYOUT" val="a_b_d_f"/>
  <p:tag name="KSO_WM_SLIDE_LAYOUT_CNT" val="1_1_4_1"/>
  <p:tag name="KSO_WM_SLIDE_TYPE" val="text"/>
  <p:tag name="KSO_WM_SLIDE_SUBTYPE" val="picTxt"/>
  <p:tag name="KSO_WM_SLIDE_SIZE" val="879*500"/>
  <p:tag name="KSO_WM_SLIDE_POSITION" val="40*0"/>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28574_1*i*3"/>
  <p:tag name="KSO_WM_TEMPLATE_CATEGORY" val="diagram"/>
  <p:tag name="KSO_WM_TEMPLATE_INDEX" val="20228574"/>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SPECIAL_SOURCE" val="bdnull"/>
  <p:tag name="KSO_WM_SLIDE_ID" val="diagram20228574_1"/>
  <p:tag name="KSO_WM_TEMPLATE_SUBCATEGORY" val="0"/>
  <p:tag name="KSO_WM_TEMPLATE_MASTER_TYPE" val="1"/>
  <p:tag name="KSO_WM_TEMPLATE_COLOR_TYPE" val="0"/>
  <p:tag name="KSO_WM_SLIDE_ITEM_CNT" val="0"/>
  <p:tag name="KSO_WM_SLIDE_INDEX" val="1"/>
  <p:tag name="KSO_WM_TAG_VERSION" val="1.0"/>
  <p:tag name="KSO_WM_BEAUTIFY_FLAG" val="#wm#"/>
  <p:tag name="KSO_WM_TEMPLATE_CATEGORY" val="diagram"/>
  <p:tag name="KSO_WM_TEMPLATE_INDEX" val="20228574"/>
  <p:tag name="KSO_WM_SLIDE_LAYOUT" val="a_b_d_f"/>
  <p:tag name="KSO_WM_SLIDE_LAYOUT_CNT" val="1_1_4_1"/>
  <p:tag name="KSO_WM_SLIDE_TYPE" val="text"/>
  <p:tag name="KSO_WM_SLIDE_SUBTYPE" val="picTxt"/>
  <p:tag name="KSO_WM_SLIDE_SIZE" val="879*500"/>
  <p:tag name="KSO_WM_SLIDE_POSITION" val="40*0"/>
</p:tagLst>
</file>

<file path=ppt/tags/tag6.xml><?xml version="1.0" encoding="utf-8"?>
<p:tagLst xmlns:a="http://schemas.openxmlformats.org/drawingml/2006/main" xmlns:r="http://schemas.openxmlformats.org/officeDocument/2006/relationships" xmlns:p="http://schemas.openxmlformats.org/presentationml/2006/main">
  <p:tag name="KSO_WM_SPECIAL_SOURCE" val="bdnull"/>
  <p:tag name="KSO_WM_SLIDE_ID" val="diagram20230967_3"/>
  <p:tag name="KSO_WM_TEMPLATE_SUBCATEGORY" val="0"/>
  <p:tag name="KSO_WM_TEMPLATE_MASTER_TYPE" val="0"/>
  <p:tag name="KSO_WM_TEMPLATE_COLOR_TYPE" val="0"/>
  <p:tag name="KSO_WM_SLIDE_TYPE" val="text"/>
  <p:tag name="KSO_WM_SLIDE_SUBTYPE" val="diag"/>
  <p:tag name="KSO_WM_SLIDE_ITEM_CNT" val="4"/>
  <p:tag name="KSO_WM_SLIDE_INDEX" val="3"/>
  <p:tag name="KSO_WM_SLIDE_SIZE" val="843.7*249.6"/>
  <p:tag name="KSO_WM_SLIDE_POSITION" val="57.9*166.25"/>
  <p:tag name="KSO_WM_DIAGRAM_GROUP_CODE" val="l1-1"/>
  <p:tag name="KSO_WM_SLIDE_DIAGTYPE" val="l"/>
  <p:tag name="KSO_WM_TAG_VERSION" val="3.0"/>
  <p:tag name="KSO_WM_BEAUTIFY_FLAG" val="#wm#"/>
  <p:tag name="KSO_WM_TEMPLATE_CATEGORY" val="diagram"/>
  <p:tag name="KSO_WM_TEMPLATE_INDEX" val="20230967"/>
  <p:tag name="KSO_WM_SLIDE_LAYOUT" val="a_l"/>
  <p:tag name="KSO_WM_SLIDE_LAYOUT_CNT" val="1_1"/>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28574_1*i*3"/>
  <p:tag name="KSO_WM_TEMPLATE_CATEGORY" val="diagram"/>
  <p:tag name="KSO_WM_TEMPLATE_INDEX" val="20228574"/>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SPECIAL_SOURCE" val="bdnull"/>
  <p:tag name="KSO_WM_SLIDE_ID" val="diagram20230967_3"/>
  <p:tag name="KSO_WM_TEMPLATE_SUBCATEGORY" val="0"/>
  <p:tag name="KSO_WM_TEMPLATE_MASTER_TYPE" val="0"/>
  <p:tag name="KSO_WM_TEMPLATE_COLOR_TYPE" val="0"/>
  <p:tag name="KSO_WM_SLIDE_TYPE" val="text"/>
  <p:tag name="KSO_WM_SLIDE_SUBTYPE" val="diag"/>
  <p:tag name="KSO_WM_SLIDE_ITEM_CNT" val="4"/>
  <p:tag name="KSO_WM_SLIDE_INDEX" val="3"/>
  <p:tag name="KSO_WM_SLIDE_SIZE" val="843.7*249.6"/>
  <p:tag name="KSO_WM_SLIDE_POSITION" val="57.9*166.25"/>
  <p:tag name="KSO_WM_DIAGRAM_GROUP_CODE" val="l1-1"/>
  <p:tag name="KSO_WM_SLIDE_DIAGTYPE" val="l"/>
  <p:tag name="KSO_WM_TAG_VERSION" val="3.0"/>
  <p:tag name="KSO_WM_BEAUTIFY_FLAG" val="#wm#"/>
  <p:tag name="KSO_WM_TEMPLATE_CATEGORY" val="diagram"/>
  <p:tag name="KSO_WM_TEMPLATE_INDEX" val="20230967"/>
  <p:tag name="KSO_WM_SLIDE_LAYOUT" val="a_l"/>
  <p:tag name="KSO_WM_SLIDE_LAYOUT_CNT" val="1_1"/>
  <p:tag name="RESOURCE_RECORD_KEY" val="{&quot;29&quot;:[50000077],&quot;65&quot;:[20230967]}"/>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28574_1*i*3"/>
  <p:tag name="KSO_WM_TEMPLATE_CATEGORY" val="diagram"/>
  <p:tag name="KSO_WM_TEMPLATE_INDEX" val="20228574"/>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28574_1*i*2"/>
  <p:tag name="KSO_WM_TEMPLATE_CATEGORY" val="diagram"/>
  <p:tag name="KSO_WM_TEMPLATE_INDEX" val="20228574"/>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为了最终演示发布的良好效果，请尽量言简意赅的阐述观点；根据需要可酌情增减文字，以便观者可以准确理解您所传达的信息。单击此处输入你的正文，文字是您思想的提炼，为了最终演示发布的良好效果，请尽量言简意赅的阐述观点；根据需要可酌情增减文字，以便观者可以准确理解您所传达的信息。"/>
  <p:tag name="KSO_WM_UNIT_NOCLEAR" val="0"/>
  <p:tag name="KSO_WM_UNIT_VALUE" val="192"/>
  <p:tag name="KSO_WM_UNIT_HIGHLIGHT" val="0"/>
  <p:tag name="KSO_WM_UNIT_COMPATIBLE" val="0"/>
  <p:tag name="KSO_WM_UNIT_DIAGRAM_ISNUMVISUAL" val="0"/>
  <p:tag name="KSO_WM_UNIT_DIAGRAM_ISREFERUNIT" val="0"/>
  <p:tag name="KSO_WM_UNIT_TYPE" val="f"/>
  <p:tag name="KSO_WM_UNIT_INDEX" val="1"/>
  <p:tag name="KSO_WM_UNIT_ID" val="diagram20228574_1*f*1"/>
  <p:tag name="KSO_WM_TEMPLATE_CATEGORY" val="diagram"/>
  <p:tag name="KSO_WM_TEMPLATE_INDEX" val="20228574"/>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28574_1*i*2"/>
  <p:tag name="KSO_WM_TEMPLATE_CATEGORY" val="diagram"/>
  <p:tag name="KSO_WM_TEMPLATE_INDEX" val="20228574"/>
  <p:tag name="KSO_WM_UNIT_LAYERLEVEL" val="1"/>
  <p:tag name="KSO_WM_TAG_VERSION" val="1.0"/>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TABLE_ENDDRAG_ORIGIN_RECT" val="514*339"/>
  <p:tag name="TABLE_ENDDRAG_RECT" val="123*84*514*339"/>
</p:tagLst>
</file>

<file path=ppt/tags/tag71.xml><?xml version="1.0" encoding="utf-8"?>
<p:tagLst xmlns:a="http://schemas.openxmlformats.org/drawingml/2006/main" xmlns:r="http://schemas.openxmlformats.org/officeDocument/2006/relationships" xmlns:p="http://schemas.openxmlformats.org/presentationml/2006/main">
  <p:tag name="KSO_WM_DIAGRAM_VIRTUALLY_FRAME" val="{&quot;height&quot;:205.25,&quot;left&quot;:45.35,&quot;top&quot;:109.65,&quot;width&quot;:269.3}"/>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DIAGRAM_VIRTUALLY_FRAME" val="{&quot;height&quot;:205.25,&quot;left&quot;:45.35,&quot;top&quot;:109.65,&quot;width&quot;:269.3}"/>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05.25,&quot;left&quot;:45.35,&quot;top&quot;:109.65,&quot;width&quot;:269.3}"/>
</p:tagLst>
</file>

<file path=ppt/tags/tag77.xml><?xml version="1.0" encoding="utf-8"?>
<p:tagLst xmlns:a="http://schemas.openxmlformats.org/drawingml/2006/main" xmlns:r="http://schemas.openxmlformats.org/officeDocument/2006/relationships" xmlns:p="http://schemas.openxmlformats.org/presentationml/2006/main">
  <p:tag name="KSO_WM_DIAGRAM_VIRTUALLY_FRAME" val="{&quot;height&quot;:205.25,&quot;left&quot;:45.35,&quot;top&quot;:109.65,&quot;width&quot;:269.3}"/>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97,&quot;width&quot;:4048}"/>
  <p:tag name="KSO_WM_UNIT_PLACING_PICTURE_USER_RELATIVERECTANGLE" val="{&quot;bottom&quot;:0,&quot;left&quot;:0,&quot;right&quot;:0,&quot;top&quot;:0}"/>
  <p:tag name="KSO_WM_UNIT_PLACING_PICTURE_COLLAGE_RELATIVERECTANGLE" val="{&quot;bottom&quot;:0.22553051263606147,&quot;left&quot;:0,&quot;right&quot;:0,&quot;top&quot;:0.22553051263606147}"/>
  <p:tag name="KSO_WM_UNIT_PLACING_PICTURE_COLLAGE_VIEWPORT" val="{&quot;height&quot;:1973.374903471919,&quot;width&quot;:5395.666409258451}"/>
  <p:tag name="KSO_WM_UNIT_PLACING_PICTURE_INFO" val="{&quot;code&quot;:&quot;A[1]&quot;,&quot;full_picture&quot;:false,&quot;last_crop_picture&quot;:&quot;A[1]&quot;,&quot;scheme&quot;:&quot;2-1&quot;,&quot;spacing&quot;:5}"/>
  <p:tag name="KSO_WM_UNIT_PLACING_PICTURE" val="162710.790"/>
  <p:tag name="KSO_WM_BEAUTIFY_FLAG" val=""/>
  <p:tag name="KSO_WM_UNIT_INDEX" val=""/>
  <p:tag name="KSO_WM_UNIT_ID" val=""/>
</p:tagLst>
</file>

<file path=ppt/tags/tag8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97,&quot;width&quot;:4048}"/>
  <p:tag name="KSO_WM_UNIT_PLACING_PICTURE_USER_RELATIVERECTANGLE" val="{&quot;bottom&quot;:0,&quot;left&quot;:0,&quot;right&quot;:0,&quot;top&quot;:0}"/>
  <p:tag name="KSO_WM_UNIT_PLACING_PICTURE_COLLAGE_RELATIVERECTANGLE" val="{&quot;bottom&quot;:0.22553051263606147,&quot;left&quot;:0,&quot;right&quot;:0,&quot;top&quot;:0.22553051263606147}"/>
  <p:tag name="KSO_WM_UNIT_PLACING_PICTURE_COLLAGE_VIEWPORT" val="{&quot;height&quot;:1973.374903471919,&quot;width&quot;:5395.666409258451}"/>
  <p:tag name="KSO_WM_UNIT_PLACING_PICTURE_INFO" val="{&quot;code&quot;:&quot;A[1]&quot;,&quot;full_picture&quot;:false,&quot;last_crop_picture&quot;:&quot;A[1]&quot;,&quot;scheme&quot;:&quot;2-1&quot;,&quot;spacing&quot;:5}"/>
  <p:tag name="KSO_WM_UNIT_PLACING_PICTURE" val="162710.790"/>
  <p:tag name="KSO_WM_BEAUTIFY_FLAG" val=""/>
  <p:tag name="KSO_WM_UNIT_INDEX" val=""/>
  <p:tag name="KSO_WM_UNIT_ID"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28574_1*i*3"/>
  <p:tag name="KSO_WM_TEMPLATE_CATEGORY" val="diagram"/>
  <p:tag name="KSO_WM_TEMPLATE_INDEX" val="20228574"/>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2153</Words>
  <Application>Microsoft Macintosh PowerPoint</Application>
  <PresentationFormat>宽屏</PresentationFormat>
  <Paragraphs>153</Paragraphs>
  <Slides>14</Slides>
  <Notes>4</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14</vt:i4>
      </vt:variant>
    </vt:vector>
  </HeadingPairs>
  <TitlesOfParts>
    <vt:vector size="22" baseType="lpstr">
      <vt:lpstr>等线 Light</vt:lpstr>
      <vt:lpstr>Arial</vt:lpstr>
      <vt:lpstr>思源黑体 CN Regular</vt:lpstr>
      <vt:lpstr>等线</vt:lpstr>
      <vt:lpstr>Calibri</vt:lpstr>
      <vt:lpstr>思源黑体 CN Bold</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dc:creator>
  <cp:lastModifiedBy>Fang Bian</cp:lastModifiedBy>
  <cp:revision>151</cp:revision>
  <dcterms:created xsi:type="dcterms:W3CDTF">2021-03-23T02:03:00Z</dcterms:created>
  <dcterms:modified xsi:type="dcterms:W3CDTF">2025-01-25T09:08:46Z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D683D12EC2924BC79EF76D1D1884C21E_13</vt:lpwstr>
  </property>
  <property fmtid="{D5CDD505-2E9C-101B-9397-08002B2CF9AE}" pid="3" name="KSOProductBuildVer">
    <vt:lpwstr>2052-12.1.0.19770</vt:lpwstr>
  </property>
</Properties>
</file>